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818" r:id="rId4"/>
  </p:sldMasterIdLst>
  <p:notesMasterIdLst>
    <p:notesMasterId r:id="rId30"/>
  </p:notesMasterIdLst>
  <p:handoutMasterIdLst>
    <p:handoutMasterId r:id="rId31"/>
  </p:handoutMasterIdLst>
  <p:sldIdLst>
    <p:sldId id="504" r:id="rId5"/>
    <p:sldId id="544" r:id="rId6"/>
    <p:sldId id="531" r:id="rId7"/>
    <p:sldId id="354" r:id="rId8"/>
    <p:sldId id="533" r:id="rId9"/>
    <p:sldId id="534" r:id="rId10"/>
    <p:sldId id="518" r:id="rId11"/>
    <p:sldId id="547" r:id="rId12"/>
    <p:sldId id="509" r:id="rId13"/>
    <p:sldId id="540" r:id="rId14"/>
    <p:sldId id="510" r:id="rId15"/>
    <p:sldId id="511" r:id="rId16"/>
    <p:sldId id="541" r:id="rId17"/>
    <p:sldId id="512" r:id="rId18"/>
    <p:sldId id="513" r:id="rId19"/>
    <p:sldId id="542" r:id="rId20"/>
    <p:sldId id="514" r:id="rId21"/>
    <p:sldId id="515" r:id="rId22"/>
    <p:sldId id="543" r:id="rId23"/>
    <p:sldId id="516" r:id="rId24"/>
    <p:sldId id="517" r:id="rId25"/>
    <p:sldId id="520" r:id="rId26"/>
    <p:sldId id="529" r:id="rId27"/>
    <p:sldId id="528" r:id="rId28"/>
    <p:sldId id="548" r:id="rId29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DB2600-21EE-D893-DD4F-9291234FEEBB}" name="Lucido, Briana (CDC/GHC/DGHP)" initials="LB(" userId="S::KPQ7@cdc.gov::6e1083d0-5170-4474-b4a4-63e2f31446d3" providerId="AD"/>
  <p188:author id="{813E3416-FA04-957D-15E1-16A5CA630B82}" name="Harris, Julie (CDC/GHC/DGHP)" initials="HJ(" userId="S::ggt5@cdc.gov::f314a2f1-d216-401e-99c8-e30988af447c" providerId="AD"/>
  <p188:author id="{9DE8255C-0C61-67E0-2C07-B0226780954B}" name="Dicker, Richard C. (CDC/GHC/OD) (CTR)" initials="DRC((" userId="S::rcd1@cdc.gov::f8501ca0-eb9d-456d-ad4b-eecd461a8d99" providerId="AD"/>
  <p188:author id="{3E1F4367-6FAA-4772-F624-76151D004D17}" name="Lisa Bryde" initials="LB" userId="ccd265dea34debd2" providerId="Windows Live"/>
  <p188:author id="{7E1A0B9E-0C2F-1455-9A5B-124370CFDCF0}" name="Albanna, Sara (CDC/GHC/DGHP)" initials="AS(" userId="S::uic6@cdc.gov::66ccce23-a100-40f3-9ea6-11e572d3e19a" providerId="AD"/>
  <p188:author id="{D71DB8A5-77F4-3016-5A88-EDAC4D4F1636}" name="Yard, Ellen E. (CDC/GHC/DGHP)" initials="YEE(" userId="S::IGF8@cdc.gov::19c9ef13-1d29-41fa-9fd7-59de21a7a375" providerId="AD"/>
  <p188:author id="{B1A542EA-898E-F887-AAD9-FF0D6A6F0B07}" name="Chee, Jessica (CDC/DDPHSIS/CGH/DGHP)" initials="CJ(" userId="S::syu2@cdc.gov::29e297ae-8918-445f-8c46-f8c668fcbd0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3A"/>
    <a:srgbClr val="F7941D"/>
    <a:srgbClr val="0065A4"/>
    <a:srgbClr val="109648"/>
    <a:srgbClr val="00820C"/>
    <a:srgbClr val="008000"/>
    <a:srgbClr val="00C212"/>
    <a:srgbClr val="006600"/>
    <a:srgbClr val="005808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18" autoAdjust="0"/>
    <p:restoredTop sz="63990" autoAdjust="0"/>
  </p:normalViewPr>
  <p:slideViewPr>
    <p:cSldViewPr>
      <p:cViewPr varScale="1">
        <p:scale>
          <a:sx n="44" d="100"/>
          <a:sy n="44" d="100"/>
        </p:scale>
        <p:origin x="944" y="32"/>
      </p:cViewPr>
      <p:guideLst>
        <p:guide orient="horz" pos="816"/>
        <p:guide pos="1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2100" y="60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8/10/relationships/authors" Target="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6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600" b="1" dirty="0">
              <a:solidFill>
                <a:schemeClr val="tx1"/>
              </a:solidFill>
              <a:latin typeface="+mn-lt"/>
            </a:rPr>
            <a:t>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2644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780706E-F964-4D51-B8E9-2340BD6162B6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90A1BA4-16CB-4DDC-97DA-EBE27827E1DE}">
      <dgm:prSet phldrT="[Text]" custT="1"/>
      <dgm:spPr>
        <a:noFill/>
        <a:ln w="57150">
          <a:solidFill>
            <a:srgbClr val="0065A4"/>
          </a:solidFill>
        </a:ln>
      </dgm:spPr>
      <dgm:t>
        <a:bodyPr/>
        <a:lstStyle/>
        <a:p>
          <a:r>
            <a:rPr lang="en-US" sz="2400" dirty="0">
              <a:solidFill>
                <a:schemeClr val="tx1"/>
              </a:solidFill>
            </a:rPr>
            <a:t>Análise estratégica</a:t>
          </a:r>
        </a:p>
      </dgm:t>
    </dgm:pt>
    <dgm:pt modelId="{171E8E8A-4C1E-4D7D-840A-E1F149D113E0}" type="parTrans" cxnId="{A7F0053E-E479-4CC1-8559-8FB07D7B300C}">
      <dgm:prSet/>
      <dgm:spPr/>
      <dgm:t>
        <a:bodyPr/>
        <a:lstStyle/>
        <a:p>
          <a:endParaRPr lang="en-US" sz="2000"/>
        </a:p>
      </dgm:t>
    </dgm:pt>
    <dgm:pt modelId="{AF6E84F2-C670-483E-966D-D7ACD46CD73E}" type="sibTrans" cxnId="{A7F0053E-E479-4CC1-8559-8FB07D7B300C}">
      <dgm:prSet/>
      <dgm:spPr/>
      <dgm:t>
        <a:bodyPr/>
        <a:lstStyle/>
        <a:p>
          <a:endParaRPr lang="en-US" sz="2000"/>
        </a:p>
      </dgm:t>
    </dgm:pt>
    <dgm:pt modelId="{7B34B402-8352-4DF7-91A9-4FB7B119141C}" type="asst">
      <dgm:prSet phldrT="[Text]" custT="1"/>
      <dgm:spPr>
        <a:noFill/>
        <a:ln w="57150">
          <a:solidFill>
            <a:srgbClr val="F7941D"/>
          </a:solidFill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Externo</a:t>
          </a:r>
        </a:p>
      </dgm:t>
    </dgm:pt>
    <dgm:pt modelId="{21C6085C-FF55-4F9D-BF03-9D38E57B4A96}" type="parTrans" cxnId="{76366CC3-DDF9-4FC4-8AFD-06ADAEDDF497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>
            <a:ln>
              <a:solidFill>
                <a:schemeClr val="tx1"/>
              </a:solidFill>
            </a:ln>
          </a:endParaRPr>
        </a:p>
      </dgm:t>
    </dgm:pt>
    <dgm:pt modelId="{C79F3CB4-0D4A-4BD6-98CB-850561392179}" type="sibTrans" cxnId="{76366CC3-DDF9-4FC4-8AFD-06ADAEDDF497}">
      <dgm:prSet/>
      <dgm:spPr/>
      <dgm:t>
        <a:bodyPr/>
        <a:lstStyle/>
        <a:p>
          <a:endParaRPr lang="en-US" sz="2000"/>
        </a:p>
      </dgm:t>
    </dgm:pt>
    <dgm:pt modelId="{A4315676-30F0-45FF-B55F-395B640B13F4}" type="asst">
      <dgm:prSet custT="1"/>
      <dgm:spPr>
        <a:noFill/>
        <a:ln w="57150">
          <a:solidFill>
            <a:srgbClr val="F7941D"/>
          </a:solidFill>
        </a:ln>
      </dgm:spPr>
      <dgm:t>
        <a:bodyPr/>
        <a:lstStyle/>
        <a:p>
          <a:r>
            <a:rPr lang="en-US" sz="2000" dirty="0">
              <a:solidFill>
                <a:schemeClr val="tx1"/>
              </a:solidFill>
            </a:rPr>
            <a:t>Interno</a:t>
          </a:r>
        </a:p>
      </dgm:t>
    </dgm:pt>
    <dgm:pt modelId="{B72C0AC6-0ED0-4E03-98D5-BFF47304A9A6}" type="parTrans" cxnId="{19C25D7A-8123-4F67-9BAC-DCB96233FA4C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65A5C077-C101-49E8-8051-80940B0220F5}" type="sibTrans" cxnId="{19C25D7A-8123-4F67-9BAC-DCB96233FA4C}">
      <dgm:prSet/>
      <dgm:spPr/>
      <dgm:t>
        <a:bodyPr/>
        <a:lstStyle/>
        <a:p>
          <a:endParaRPr lang="en-US" sz="2000"/>
        </a:p>
      </dgm:t>
    </dgm:pt>
    <dgm:pt modelId="{5B0CE3C7-3742-424F-A6B3-7C911628A284}" type="asst">
      <dgm:prSet custT="1"/>
      <dgm:spPr>
        <a:noFill/>
        <a:ln w="57150">
          <a:solidFill>
            <a:srgbClr val="00953A"/>
          </a:solidFill>
        </a:ln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Pontos </a:t>
          </a:r>
          <a:r>
            <a:rPr lang="en-US" sz="1800" dirty="0" err="1">
              <a:solidFill>
                <a:schemeClr val="tx1"/>
              </a:solidFill>
            </a:rPr>
            <a:t>Fracos</a:t>
          </a:r>
          <a:endParaRPr lang="en-US" sz="1800" dirty="0">
            <a:solidFill>
              <a:schemeClr val="tx1"/>
            </a:solidFill>
          </a:endParaRPr>
        </a:p>
        <a:p>
          <a:r>
            <a:rPr lang="en-US" sz="1800" dirty="0">
              <a:solidFill>
                <a:schemeClr val="tx1"/>
              </a:solidFill>
            </a:rPr>
            <a:t>resolver; reduzir</a:t>
          </a:r>
        </a:p>
      </dgm:t>
    </dgm:pt>
    <dgm:pt modelId="{22A0E9BA-48DE-490E-8847-7DF5E026ED74}" type="parTrans" cxnId="{972BF713-B6DF-455A-999F-B9D140E61D1F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A305E121-A3BF-4239-BF6E-C854E907E9C6}" type="sibTrans" cxnId="{972BF713-B6DF-455A-999F-B9D140E61D1F}">
      <dgm:prSet/>
      <dgm:spPr/>
      <dgm:t>
        <a:bodyPr/>
        <a:lstStyle/>
        <a:p>
          <a:endParaRPr lang="en-US" sz="2000"/>
        </a:p>
      </dgm:t>
    </dgm:pt>
    <dgm:pt modelId="{0A5CCDA1-4665-445F-8D7C-5EF2131E945A}" type="asst">
      <dgm:prSet custT="1"/>
      <dgm:spPr>
        <a:noFill/>
        <a:ln w="57150">
          <a:solidFill>
            <a:srgbClr val="00953A"/>
          </a:solidFill>
        </a:ln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Pontos Fortes</a:t>
          </a:r>
        </a:p>
        <a:p>
          <a:r>
            <a:rPr lang="en-US" sz="1800" dirty="0">
              <a:solidFill>
                <a:schemeClr val="tx1"/>
              </a:solidFill>
            </a:rPr>
            <a:t>construir; melhorar</a:t>
          </a:r>
        </a:p>
      </dgm:t>
    </dgm:pt>
    <dgm:pt modelId="{07017EE4-D441-4055-AEA1-3648FA325EBF}" type="parTrans" cxnId="{41D51695-EBEE-48B4-8DF3-4DC58F49BF1D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BB01FBAA-ED64-447D-9277-E03D8800F88D}" type="sibTrans" cxnId="{41D51695-EBEE-48B4-8DF3-4DC58F49BF1D}">
      <dgm:prSet/>
      <dgm:spPr/>
      <dgm:t>
        <a:bodyPr/>
        <a:lstStyle/>
        <a:p>
          <a:endParaRPr lang="en-US" sz="2000"/>
        </a:p>
      </dgm:t>
    </dgm:pt>
    <dgm:pt modelId="{8E88F101-011C-4185-9856-93BFFC48A619}" type="asst">
      <dgm:prSet custT="1"/>
      <dgm:spPr>
        <a:noFill/>
        <a:ln w="57150">
          <a:solidFill>
            <a:srgbClr val="00953A"/>
          </a:solidFill>
        </a:ln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Oportunidades</a:t>
          </a:r>
        </a:p>
        <a:p>
          <a:r>
            <a:rPr lang="en-US" sz="1800" dirty="0">
              <a:solidFill>
                <a:schemeClr val="tx1"/>
              </a:solidFill>
            </a:rPr>
            <a:t>explorar; expandir</a:t>
          </a:r>
        </a:p>
      </dgm:t>
    </dgm:pt>
    <dgm:pt modelId="{79CEED68-9D70-438A-91BB-ED59ACFE9FF8}" type="parTrans" cxnId="{B4E75D3F-689E-4231-A66A-915B84383F0D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EB0B0B16-28E8-4B57-867F-A96B373BD6E0}" type="sibTrans" cxnId="{B4E75D3F-689E-4231-A66A-915B84383F0D}">
      <dgm:prSet/>
      <dgm:spPr/>
      <dgm:t>
        <a:bodyPr/>
        <a:lstStyle/>
        <a:p>
          <a:endParaRPr lang="en-US" sz="2000"/>
        </a:p>
      </dgm:t>
    </dgm:pt>
    <dgm:pt modelId="{B36E72F4-9D74-46EC-9F98-5BA3F5099B78}" type="asst">
      <dgm:prSet custT="1"/>
      <dgm:spPr>
        <a:noFill/>
        <a:ln w="57150">
          <a:solidFill>
            <a:srgbClr val="00953A"/>
          </a:solidFill>
        </a:ln>
      </dgm:spPr>
      <dgm:t>
        <a:bodyPr/>
        <a:lstStyle/>
        <a:p>
          <a:r>
            <a:rPr lang="en-US" sz="1800" dirty="0">
              <a:solidFill>
                <a:schemeClr val="tx1"/>
              </a:solidFill>
            </a:rPr>
            <a:t>Ameaças</a:t>
          </a:r>
        </a:p>
        <a:p>
          <a:r>
            <a:rPr lang="en-US" sz="1800" dirty="0">
              <a:solidFill>
                <a:schemeClr val="tx1"/>
              </a:solidFill>
            </a:rPr>
            <a:t>atenuar; evitar</a:t>
          </a:r>
        </a:p>
      </dgm:t>
    </dgm:pt>
    <dgm:pt modelId="{E163C28D-2D46-401C-B8B9-986CACFFB96C}" type="parTrans" cxnId="{6653C929-611C-4546-BA94-C2C5CD25E5C1}">
      <dgm:prSet/>
      <dgm:spPr>
        <a:ln w="38100">
          <a:solidFill>
            <a:schemeClr val="tx1"/>
          </a:solidFill>
        </a:ln>
      </dgm:spPr>
      <dgm:t>
        <a:bodyPr/>
        <a:lstStyle/>
        <a:p>
          <a:endParaRPr lang="en-US" sz="2000"/>
        </a:p>
      </dgm:t>
    </dgm:pt>
    <dgm:pt modelId="{804DE444-6F2C-4826-B4A3-F7BF69542CCB}" type="sibTrans" cxnId="{6653C929-611C-4546-BA94-C2C5CD25E5C1}">
      <dgm:prSet/>
      <dgm:spPr/>
      <dgm:t>
        <a:bodyPr/>
        <a:lstStyle/>
        <a:p>
          <a:endParaRPr lang="en-US" sz="2000"/>
        </a:p>
      </dgm:t>
    </dgm:pt>
    <dgm:pt modelId="{E308DBF6-A2CB-4213-9581-B822A8D88B92}" type="pres">
      <dgm:prSet presAssocID="{A780706E-F964-4D51-B8E9-2340BD6162B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C8BC8633-E5CD-466D-B5BD-24F0A9084CB3}" type="pres">
      <dgm:prSet presAssocID="{590A1BA4-16CB-4DDC-97DA-EBE27827E1DE}" presName="hierRoot1" presStyleCnt="0">
        <dgm:presLayoutVars>
          <dgm:hierBranch val="init"/>
        </dgm:presLayoutVars>
      </dgm:prSet>
      <dgm:spPr/>
    </dgm:pt>
    <dgm:pt modelId="{B0230A78-A00D-4ABB-9201-8A0A1C4201C3}" type="pres">
      <dgm:prSet presAssocID="{590A1BA4-16CB-4DDC-97DA-EBE27827E1DE}" presName="rootComposite1" presStyleCnt="0"/>
      <dgm:spPr/>
    </dgm:pt>
    <dgm:pt modelId="{1FA5E6F6-D13B-4D05-957F-59C41B6F4149}" type="pres">
      <dgm:prSet presAssocID="{590A1BA4-16CB-4DDC-97DA-EBE27827E1DE}" presName="rootText1" presStyleLbl="node0" presStyleIdx="0" presStyleCnt="1" custScaleX="175054" custScaleY="165105">
        <dgm:presLayoutVars>
          <dgm:chPref val="3"/>
        </dgm:presLayoutVars>
      </dgm:prSet>
      <dgm:spPr/>
    </dgm:pt>
    <dgm:pt modelId="{75E7CE7D-2141-477E-B5BA-000F456DBF21}" type="pres">
      <dgm:prSet presAssocID="{590A1BA4-16CB-4DDC-97DA-EBE27827E1DE}" presName="rootConnector1" presStyleLbl="node1" presStyleIdx="0" presStyleCnt="0"/>
      <dgm:spPr/>
    </dgm:pt>
    <dgm:pt modelId="{CAF9251E-8C5D-46BA-BA84-4E939FACEA79}" type="pres">
      <dgm:prSet presAssocID="{590A1BA4-16CB-4DDC-97DA-EBE27827E1DE}" presName="hierChild2" presStyleCnt="0"/>
      <dgm:spPr/>
    </dgm:pt>
    <dgm:pt modelId="{40C5F079-E40F-4747-B701-AD612E91B037}" type="pres">
      <dgm:prSet presAssocID="{590A1BA4-16CB-4DDC-97DA-EBE27827E1DE}" presName="hierChild3" presStyleCnt="0"/>
      <dgm:spPr/>
    </dgm:pt>
    <dgm:pt modelId="{D474B3FA-2C4C-422A-8274-3906F91A811D}" type="pres">
      <dgm:prSet presAssocID="{B72C0AC6-0ED0-4E03-98D5-BFF47304A9A6}" presName="Name111" presStyleLbl="parChTrans1D2" presStyleIdx="0" presStyleCnt="2"/>
      <dgm:spPr/>
    </dgm:pt>
    <dgm:pt modelId="{EA3E14B9-5EAB-4B35-A4D1-F532FD91E7D3}" type="pres">
      <dgm:prSet presAssocID="{A4315676-30F0-45FF-B55F-395B640B13F4}" presName="hierRoot3" presStyleCnt="0">
        <dgm:presLayoutVars>
          <dgm:hierBranch val="init"/>
        </dgm:presLayoutVars>
      </dgm:prSet>
      <dgm:spPr/>
    </dgm:pt>
    <dgm:pt modelId="{23E49253-F31C-40D0-AF9D-C2C06AC6581D}" type="pres">
      <dgm:prSet presAssocID="{A4315676-30F0-45FF-B55F-395B640B13F4}" presName="rootComposite3" presStyleCnt="0"/>
      <dgm:spPr/>
    </dgm:pt>
    <dgm:pt modelId="{DD77A083-25F3-4192-AEFA-2F468D011BC5}" type="pres">
      <dgm:prSet presAssocID="{A4315676-30F0-45FF-B55F-395B640B13F4}" presName="rootText3" presStyleLbl="asst1" presStyleIdx="0" presStyleCnt="6" custScaleX="264982" custScaleY="121000" custLinFactNeighborY="34468">
        <dgm:presLayoutVars>
          <dgm:chPref val="3"/>
        </dgm:presLayoutVars>
      </dgm:prSet>
      <dgm:spPr/>
    </dgm:pt>
    <dgm:pt modelId="{D1511837-8466-4FB4-BC92-78C2E5C6F028}" type="pres">
      <dgm:prSet presAssocID="{A4315676-30F0-45FF-B55F-395B640B13F4}" presName="rootConnector3" presStyleLbl="asst1" presStyleIdx="0" presStyleCnt="6"/>
      <dgm:spPr/>
    </dgm:pt>
    <dgm:pt modelId="{B4244CA9-4ABE-4110-BC46-A781E70ABA5D}" type="pres">
      <dgm:prSet presAssocID="{A4315676-30F0-45FF-B55F-395B640B13F4}" presName="hierChild6" presStyleCnt="0"/>
      <dgm:spPr/>
    </dgm:pt>
    <dgm:pt modelId="{70A5D1DB-C0C2-411D-9A4C-A1E247847AE9}" type="pres">
      <dgm:prSet presAssocID="{A4315676-30F0-45FF-B55F-395B640B13F4}" presName="hierChild7" presStyleCnt="0"/>
      <dgm:spPr/>
    </dgm:pt>
    <dgm:pt modelId="{6F582313-2A40-4B25-93E6-1726DA5540CB}" type="pres">
      <dgm:prSet presAssocID="{07017EE4-D441-4055-AEA1-3648FA325EBF}" presName="Name111" presStyleLbl="parChTrans1D3" presStyleIdx="0" presStyleCnt="4"/>
      <dgm:spPr/>
    </dgm:pt>
    <dgm:pt modelId="{8A86728D-ED49-4EEB-A9DC-628E9C40F5B2}" type="pres">
      <dgm:prSet presAssocID="{0A5CCDA1-4665-445F-8D7C-5EF2131E945A}" presName="hierRoot3" presStyleCnt="0">
        <dgm:presLayoutVars>
          <dgm:hierBranch val="init"/>
        </dgm:presLayoutVars>
      </dgm:prSet>
      <dgm:spPr/>
    </dgm:pt>
    <dgm:pt modelId="{2F44BE79-28C1-48B1-BF2C-02C32257C2EA}" type="pres">
      <dgm:prSet presAssocID="{0A5CCDA1-4665-445F-8D7C-5EF2131E945A}" presName="rootComposite3" presStyleCnt="0"/>
      <dgm:spPr/>
    </dgm:pt>
    <dgm:pt modelId="{CB35AD1F-3583-495B-994E-9C99F1292FDA}" type="pres">
      <dgm:prSet presAssocID="{0A5CCDA1-4665-445F-8D7C-5EF2131E945A}" presName="rootText3" presStyleLbl="asst1" presStyleIdx="1" presStyleCnt="6" custScaleX="121363" custScaleY="307772" custLinFactNeighborY="76263">
        <dgm:presLayoutVars>
          <dgm:chPref val="3"/>
        </dgm:presLayoutVars>
      </dgm:prSet>
      <dgm:spPr/>
    </dgm:pt>
    <dgm:pt modelId="{83891EEC-3E08-4EC3-81F5-C451D6A7DBE7}" type="pres">
      <dgm:prSet presAssocID="{0A5CCDA1-4665-445F-8D7C-5EF2131E945A}" presName="rootConnector3" presStyleLbl="asst1" presStyleIdx="1" presStyleCnt="6"/>
      <dgm:spPr/>
    </dgm:pt>
    <dgm:pt modelId="{D444DDCD-0401-4BB6-B0AD-41DE6D1D0F49}" type="pres">
      <dgm:prSet presAssocID="{0A5CCDA1-4665-445F-8D7C-5EF2131E945A}" presName="hierChild6" presStyleCnt="0"/>
      <dgm:spPr/>
    </dgm:pt>
    <dgm:pt modelId="{B65A0129-A8A4-4BB2-AA0D-26C74A6CF347}" type="pres">
      <dgm:prSet presAssocID="{0A5CCDA1-4665-445F-8D7C-5EF2131E945A}" presName="hierChild7" presStyleCnt="0"/>
      <dgm:spPr/>
    </dgm:pt>
    <dgm:pt modelId="{B84A7DCD-2FEB-465B-8C6E-0661DBE5D4C7}" type="pres">
      <dgm:prSet presAssocID="{22A0E9BA-48DE-490E-8847-7DF5E026ED74}" presName="Name111" presStyleLbl="parChTrans1D3" presStyleIdx="1" presStyleCnt="4"/>
      <dgm:spPr/>
    </dgm:pt>
    <dgm:pt modelId="{4A2121B3-7CC9-43C1-9DE0-2475C4C0606E}" type="pres">
      <dgm:prSet presAssocID="{5B0CE3C7-3742-424F-A6B3-7C911628A284}" presName="hierRoot3" presStyleCnt="0">
        <dgm:presLayoutVars>
          <dgm:hierBranch val="hang"/>
        </dgm:presLayoutVars>
      </dgm:prSet>
      <dgm:spPr/>
    </dgm:pt>
    <dgm:pt modelId="{87017A32-3AB8-4426-8709-7F8CE555DE16}" type="pres">
      <dgm:prSet presAssocID="{5B0CE3C7-3742-424F-A6B3-7C911628A284}" presName="rootComposite3" presStyleCnt="0"/>
      <dgm:spPr/>
    </dgm:pt>
    <dgm:pt modelId="{321ED599-777D-489E-BA87-EFA243BC12D1}" type="pres">
      <dgm:prSet presAssocID="{5B0CE3C7-3742-424F-A6B3-7C911628A284}" presName="rootText3" presStyleLbl="asst1" presStyleIdx="2" presStyleCnt="6" custScaleX="137488" custScaleY="309632" custLinFactNeighborY="76263">
        <dgm:presLayoutVars>
          <dgm:chPref val="3"/>
        </dgm:presLayoutVars>
      </dgm:prSet>
      <dgm:spPr/>
    </dgm:pt>
    <dgm:pt modelId="{470F157B-CC11-46FB-81F0-334E4CB2A4EB}" type="pres">
      <dgm:prSet presAssocID="{5B0CE3C7-3742-424F-A6B3-7C911628A284}" presName="rootConnector3" presStyleLbl="asst1" presStyleIdx="2" presStyleCnt="6"/>
      <dgm:spPr/>
    </dgm:pt>
    <dgm:pt modelId="{698BFCAD-392F-4297-A5AC-0C93CDB48778}" type="pres">
      <dgm:prSet presAssocID="{5B0CE3C7-3742-424F-A6B3-7C911628A284}" presName="hierChild6" presStyleCnt="0"/>
      <dgm:spPr/>
    </dgm:pt>
    <dgm:pt modelId="{237DC677-E420-43FF-818E-026B7068E7D5}" type="pres">
      <dgm:prSet presAssocID="{5B0CE3C7-3742-424F-A6B3-7C911628A284}" presName="hierChild7" presStyleCnt="0"/>
      <dgm:spPr/>
    </dgm:pt>
    <dgm:pt modelId="{5582AF64-F8A9-49E6-B5CF-ECD991A40793}" type="pres">
      <dgm:prSet presAssocID="{21C6085C-FF55-4F9D-BF03-9D38E57B4A96}" presName="Name111" presStyleLbl="parChTrans1D2" presStyleIdx="1" presStyleCnt="2"/>
      <dgm:spPr/>
    </dgm:pt>
    <dgm:pt modelId="{918216D3-3B98-483D-8671-C475A35F87A1}" type="pres">
      <dgm:prSet presAssocID="{7B34B402-8352-4DF7-91A9-4FB7B119141C}" presName="hierRoot3" presStyleCnt="0">
        <dgm:presLayoutVars>
          <dgm:hierBranch val="init"/>
        </dgm:presLayoutVars>
      </dgm:prSet>
      <dgm:spPr/>
    </dgm:pt>
    <dgm:pt modelId="{010D6C4B-3EF9-4A91-84F1-772FF88CF2A5}" type="pres">
      <dgm:prSet presAssocID="{7B34B402-8352-4DF7-91A9-4FB7B119141C}" presName="rootComposite3" presStyleCnt="0"/>
      <dgm:spPr/>
    </dgm:pt>
    <dgm:pt modelId="{A89850B3-DDF5-4102-897B-06CFAFD8A84D}" type="pres">
      <dgm:prSet presAssocID="{7B34B402-8352-4DF7-91A9-4FB7B119141C}" presName="rootText3" presStyleLbl="asst1" presStyleIdx="3" presStyleCnt="6" custScaleX="264982" custScaleY="121000" custLinFactNeighborY="34468">
        <dgm:presLayoutVars>
          <dgm:chPref val="3"/>
        </dgm:presLayoutVars>
      </dgm:prSet>
      <dgm:spPr/>
    </dgm:pt>
    <dgm:pt modelId="{0D67521F-D4D5-4AFA-80FA-9F6BBC3E9A46}" type="pres">
      <dgm:prSet presAssocID="{7B34B402-8352-4DF7-91A9-4FB7B119141C}" presName="rootConnector3" presStyleLbl="asst1" presStyleIdx="3" presStyleCnt="6"/>
      <dgm:spPr/>
    </dgm:pt>
    <dgm:pt modelId="{A1416E96-A5DA-4F37-8CE4-9F297990052D}" type="pres">
      <dgm:prSet presAssocID="{7B34B402-8352-4DF7-91A9-4FB7B119141C}" presName="hierChild6" presStyleCnt="0"/>
      <dgm:spPr/>
    </dgm:pt>
    <dgm:pt modelId="{9734ED53-5CC3-4480-B589-458D8FD9E204}" type="pres">
      <dgm:prSet presAssocID="{7B34B402-8352-4DF7-91A9-4FB7B119141C}" presName="hierChild7" presStyleCnt="0"/>
      <dgm:spPr/>
    </dgm:pt>
    <dgm:pt modelId="{E80D89AB-A114-43AE-AE36-0AB8CC02EEEA}" type="pres">
      <dgm:prSet presAssocID="{79CEED68-9D70-438A-91BB-ED59ACFE9FF8}" presName="Name111" presStyleLbl="parChTrans1D3" presStyleIdx="2" presStyleCnt="4"/>
      <dgm:spPr/>
    </dgm:pt>
    <dgm:pt modelId="{13810262-27E0-4814-AB6F-17801D068DEB}" type="pres">
      <dgm:prSet presAssocID="{8E88F101-011C-4185-9856-93BFFC48A619}" presName="hierRoot3" presStyleCnt="0">
        <dgm:presLayoutVars>
          <dgm:hierBranch/>
        </dgm:presLayoutVars>
      </dgm:prSet>
      <dgm:spPr/>
    </dgm:pt>
    <dgm:pt modelId="{AEC07EB9-F90C-45EC-A81D-1FC1034C4D4B}" type="pres">
      <dgm:prSet presAssocID="{8E88F101-011C-4185-9856-93BFFC48A619}" presName="rootComposite3" presStyleCnt="0"/>
      <dgm:spPr/>
    </dgm:pt>
    <dgm:pt modelId="{A54A54BE-A3B7-411B-9669-92E8009E474F}" type="pres">
      <dgm:prSet presAssocID="{8E88F101-011C-4185-9856-93BFFC48A619}" presName="rootText3" presStyleLbl="asst1" presStyleIdx="4" presStyleCnt="6" custScaleX="157307" custScaleY="305672" custLinFactNeighborY="76263">
        <dgm:presLayoutVars>
          <dgm:chPref val="3"/>
        </dgm:presLayoutVars>
      </dgm:prSet>
      <dgm:spPr/>
    </dgm:pt>
    <dgm:pt modelId="{C3402BC4-FE98-4644-893D-08402D04DC5E}" type="pres">
      <dgm:prSet presAssocID="{8E88F101-011C-4185-9856-93BFFC48A619}" presName="rootConnector3" presStyleLbl="asst1" presStyleIdx="4" presStyleCnt="6"/>
      <dgm:spPr/>
    </dgm:pt>
    <dgm:pt modelId="{E9509FDE-B44C-4159-93A6-354AA0865C06}" type="pres">
      <dgm:prSet presAssocID="{8E88F101-011C-4185-9856-93BFFC48A619}" presName="hierChild6" presStyleCnt="0"/>
      <dgm:spPr/>
    </dgm:pt>
    <dgm:pt modelId="{84D63952-9AD5-4689-AF1F-2084A4626951}" type="pres">
      <dgm:prSet presAssocID="{8E88F101-011C-4185-9856-93BFFC48A619}" presName="hierChild7" presStyleCnt="0"/>
      <dgm:spPr/>
    </dgm:pt>
    <dgm:pt modelId="{5EF944E5-B6CC-4932-9E3A-974A5B497440}" type="pres">
      <dgm:prSet presAssocID="{E163C28D-2D46-401C-B8B9-986CACFFB96C}" presName="Name111" presStyleLbl="parChTrans1D3" presStyleIdx="3" presStyleCnt="4"/>
      <dgm:spPr/>
    </dgm:pt>
    <dgm:pt modelId="{2CE8F2D8-9ED2-4696-BCEC-0A914FF4398B}" type="pres">
      <dgm:prSet presAssocID="{B36E72F4-9D74-46EC-9F98-5BA3F5099B78}" presName="hierRoot3" presStyleCnt="0">
        <dgm:presLayoutVars>
          <dgm:hierBranch val="init"/>
        </dgm:presLayoutVars>
      </dgm:prSet>
      <dgm:spPr/>
    </dgm:pt>
    <dgm:pt modelId="{32915FD5-2F87-4192-B049-B97F21C5C69C}" type="pres">
      <dgm:prSet presAssocID="{B36E72F4-9D74-46EC-9F98-5BA3F5099B78}" presName="rootComposite3" presStyleCnt="0"/>
      <dgm:spPr/>
    </dgm:pt>
    <dgm:pt modelId="{4D56A191-846C-4244-9DF8-FC70A365BCAA}" type="pres">
      <dgm:prSet presAssocID="{B36E72F4-9D74-46EC-9F98-5BA3F5099B78}" presName="rootText3" presStyleLbl="asst1" presStyleIdx="5" presStyleCnt="6" custScaleX="121000" custScaleY="312076" custLinFactNeighborY="76263">
        <dgm:presLayoutVars>
          <dgm:chPref val="3"/>
        </dgm:presLayoutVars>
      </dgm:prSet>
      <dgm:spPr/>
    </dgm:pt>
    <dgm:pt modelId="{EB1422FC-78D5-44F7-94D1-58EB7E825CE9}" type="pres">
      <dgm:prSet presAssocID="{B36E72F4-9D74-46EC-9F98-5BA3F5099B78}" presName="rootConnector3" presStyleLbl="asst1" presStyleIdx="5" presStyleCnt="6"/>
      <dgm:spPr/>
    </dgm:pt>
    <dgm:pt modelId="{F41023DD-3BDA-4030-ABC9-8D34E89F78D0}" type="pres">
      <dgm:prSet presAssocID="{B36E72F4-9D74-46EC-9F98-5BA3F5099B78}" presName="hierChild6" presStyleCnt="0"/>
      <dgm:spPr/>
    </dgm:pt>
    <dgm:pt modelId="{C562874A-FE0C-4672-B2EA-13EFEB45CF6E}" type="pres">
      <dgm:prSet presAssocID="{B36E72F4-9D74-46EC-9F98-5BA3F5099B78}" presName="hierChild7" presStyleCnt="0"/>
      <dgm:spPr/>
    </dgm:pt>
  </dgm:ptLst>
  <dgm:cxnLst>
    <dgm:cxn modelId="{5EDB1C06-FCE5-417C-AC77-52F2EE4034C0}" type="presOf" srcId="{7B34B402-8352-4DF7-91A9-4FB7B119141C}" destId="{0D67521F-D4D5-4AFA-80FA-9F6BBC3E9A46}" srcOrd="1" destOrd="0" presId="urn:microsoft.com/office/officeart/2005/8/layout/orgChart1"/>
    <dgm:cxn modelId="{CC551A0F-639B-43E9-B7CD-2242B88547E7}" type="presOf" srcId="{07017EE4-D441-4055-AEA1-3648FA325EBF}" destId="{6F582313-2A40-4B25-93E6-1726DA5540CB}" srcOrd="0" destOrd="0" presId="urn:microsoft.com/office/officeart/2005/8/layout/orgChart1"/>
    <dgm:cxn modelId="{67900413-1B58-4763-8BC8-A87DFF467C06}" type="presOf" srcId="{590A1BA4-16CB-4DDC-97DA-EBE27827E1DE}" destId="{75E7CE7D-2141-477E-B5BA-000F456DBF21}" srcOrd="1" destOrd="0" presId="urn:microsoft.com/office/officeart/2005/8/layout/orgChart1"/>
    <dgm:cxn modelId="{972BF713-B6DF-455A-999F-B9D140E61D1F}" srcId="{A4315676-30F0-45FF-B55F-395B640B13F4}" destId="{5B0CE3C7-3742-424F-A6B3-7C911628A284}" srcOrd="1" destOrd="0" parTransId="{22A0E9BA-48DE-490E-8847-7DF5E026ED74}" sibTransId="{A305E121-A3BF-4239-BF6E-C854E907E9C6}"/>
    <dgm:cxn modelId="{4B6E9819-BD1B-4889-A366-D703EA7E8F23}" type="presOf" srcId="{A780706E-F964-4D51-B8E9-2340BD6162B6}" destId="{E308DBF6-A2CB-4213-9581-B822A8D88B92}" srcOrd="0" destOrd="0" presId="urn:microsoft.com/office/officeart/2005/8/layout/orgChart1"/>
    <dgm:cxn modelId="{79A7F01B-0F19-4F57-9330-3ADDF8EDF0A4}" type="presOf" srcId="{22A0E9BA-48DE-490E-8847-7DF5E026ED74}" destId="{B84A7DCD-2FEB-465B-8C6E-0661DBE5D4C7}" srcOrd="0" destOrd="0" presId="urn:microsoft.com/office/officeart/2005/8/layout/orgChart1"/>
    <dgm:cxn modelId="{6653C929-611C-4546-BA94-C2C5CD25E5C1}" srcId="{7B34B402-8352-4DF7-91A9-4FB7B119141C}" destId="{B36E72F4-9D74-46EC-9F98-5BA3F5099B78}" srcOrd="1" destOrd="0" parTransId="{E163C28D-2D46-401C-B8B9-986CACFFB96C}" sibTransId="{804DE444-6F2C-4826-B4A3-F7BF69542CCB}"/>
    <dgm:cxn modelId="{A3581E2E-3E88-4F74-A217-052C8A18F283}" type="presOf" srcId="{590A1BA4-16CB-4DDC-97DA-EBE27827E1DE}" destId="{1FA5E6F6-D13B-4D05-957F-59C41B6F4149}" srcOrd="0" destOrd="0" presId="urn:microsoft.com/office/officeart/2005/8/layout/orgChart1"/>
    <dgm:cxn modelId="{8B86C735-7A40-4745-9F95-58F2EF771214}" type="presOf" srcId="{8E88F101-011C-4185-9856-93BFFC48A619}" destId="{A54A54BE-A3B7-411B-9669-92E8009E474F}" srcOrd="0" destOrd="0" presId="urn:microsoft.com/office/officeart/2005/8/layout/orgChart1"/>
    <dgm:cxn modelId="{7EC3BD37-5DA9-4423-A57C-10768DAB9E52}" type="presOf" srcId="{5B0CE3C7-3742-424F-A6B3-7C911628A284}" destId="{321ED599-777D-489E-BA87-EFA243BC12D1}" srcOrd="0" destOrd="0" presId="urn:microsoft.com/office/officeart/2005/8/layout/orgChart1"/>
    <dgm:cxn modelId="{A7F0053E-E479-4CC1-8559-8FB07D7B300C}" srcId="{A780706E-F964-4D51-B8E9-2340BD6162B6}" destId="{590A1BA4-16CB-4DDC-97DA-EBE27827E1DE}" srcOrd="0" destOrd="0" parTransId="{171E8E8A-4C1E-4D7D-840A-E1F149D113E0}" sibTransId="{AF6E84F2-C670-483E-966D-D7ACD46CD73E}"/>
    <dgm:cxn modelId="{B4E75D3F-689E-4231-A66A-915B84383F0D}" srcId="{7B34B402-8352-4DF7-91A9-4FB7B119141C}" destId="{8E88F101-011C-4185-9856-93BFFC48A619}" srcOrd="0" destOrd="0" parTransId="{79CEED68-9D70-438A-91BB-ED59ACFE9FF8}" sibTransId="{EB0B0B16-28E8-4B57-867F-A96B373BD6E0}"/>
    <dgm:cxn modelId="{62E5435D-0787-4C08-AD76-B971739D6AE7}" type="presOf" srcId="{21C6085C-FF55-4F9D-BF03-9D38E57B4A96}" destId="{5582AF64-F8A9-49E6-B5CF-ECD991A40793}" srcOrd="0" destOrd="0" presId="urn:microsoft.com/office/officeart/2005/8/layout/orgChart1"/>
    <dgm:cxn modelId="{22E9404F-E90D-4212-B8B6-2F3F4C508244}" type="presOf" srcId="{E163C28D-2D46-401C-B8B9-986CACFFB96C}" destId="{5EF944E5-B6CC-4932-9E3A-974A5B497440}" srcOrd="0" destOrd="0" presId="urn:microsoft.com/office/officeart/2005/8/layout/orgChart1"/>
    <dgm:cxn modelId="{19C25D7A-8123-4F67-9BAC-DCB96233FA4C}" srcId="{590A1BA4-16CB-4DDC-97DA-EBE27827E1DE}" destId="{A4315676-30F0-45FF-B55F-395B640B13F4}" srcOrd="0" destOrd="0" parTransId="{B72C0AC6-0ED0-4E03-98D5-BFF47304A9A6}" sibTransId="{65A5C077-C101-49E8-8051-80940B0220F5}"/>
    <dgm:cxn modelId="{6E5B5C87-17BD-4FC1-854A-F947F0E9F816}" type="presOf" srcId="{B72C0AC6-0ED0-4E03-98D5-BFF47304A9A6}" destId="{D474B3FA-2C4C-422A-8274-3906F91A811D}" srcOrd="0" destOrd="0" presId="urn:microsoft.com/office/officeart/2005/8/layout/orgChart1"/>
    <dgm:cxn modelId="{9D912D89-D6A0-484E-BE45-0D3E89105315}" type="presOf" srcId="{B36E72F4-9D74-46EC-9F98-5BA3F5099B78}" destId="{4D56A191-846C-4244-9DF8-FC70A365BCAA}" srcOrd="0" destOrd="0" presId="urn:microsoft.com/office/officeart/2005/8/layout/orgChart1"/>
    <dgm:cxn modelId="{0352A38A-2953-4B50-9A23-8864B58259C5}" type="presOf" srcId="{A4315676-30F0-45FF-B55F-395B640B13F4}" destId="{DD77A083-25F3-4192-AEFA-2F468D011BC5}" srcOrd="0" destOrd="0" presId="urn:microsoft.com/office/officeart/2005/8/layout/orgChart1"/>
    <dgm:cxn modelId="{2B6BCD8E-091C-4CC2-AE3A-99E149678873}" type="presOf" srcId="{0A5CCDA1-4665-445F-8D7C-5EF2131E945A}" destId="{CB35AD1F-3583-495B-994E-9C99F1292FDA}" srcOrd="0" destOrd="0" presId="urn:microsoft.com/office/officeart/2005/8/layout/orgChart1"/>
    <dgm:cxn modelId="{7C817193-B4EF-4287-A543-0D7F8E70D7F0}" type="presOf" srcId="{79CEED68-9D70-438A-91BB-ED59ACFE9FF8}" destId="{E80D89AB-A114-43AE-AE36-0AB8CC02EEEA}" srcOrd="0" destOrd="0" presId="urn:microsoft.com/office/officeart/2005/8/layout/orgChart1"/>
    <dgm:cxn modelId="{41D51695-EBEE-48B4-8DF3-4DC58F49BF1D}" srcId="{A4315676-30F0-45FF-B55F-395B640B13F4}" destId="{0A5CCDA1-4665-445F-8D7C-5EF2131E945A}" srcOrd="0" destOrd="0" parTransId="{07017EE4-D441-4055-AEA1-3648FA325EBF}" sibTransId="{BB01FBAA-ED64-447D-9277-E03D8800F88D}"/>
    <dgm:cxn modelId="{9E4421A3-20DC-4D80-9E9D-C1BBAFB970E8}" type="presOf" srcId="{7B34B402-8352-4DF7-91A9-4FB7B119141C}" destId="{A89850B3-DDF5-4102-897B-06CFAFD8A84D}" srcOrd="0" destOrd="0" presId="urn:microsoft.com/office/officeart/2005/8/layout/orgChart1"/>
    <dgm:cxn modelId="{FDB37DC2-7D0A-44FC-8231-1687381AA9D7}" type="presOf" srcId="{B36E72F4-9D74-46EC-9F98-5BA3F5099B78}" destId="{EB1422FC-78D5-44F7-94D1-58EB7E825CE9}" srcOrd="1" destOrd="0" presId="urn:microsoft.com/office/officeart/2005/8/layout/orgChart1"/>
    <dgm:cxn modelId="{76366CC3-DDF9-4FC4-8AFD-06ADAEDDF497}" srcId="{590A1BA4-16CB-4DDC-97DA-EBE27827E1DE}" destId="{7B34B402-8352-4DF7-91A9-4FB7B119141C}" srcOrd="1" destOrd="0" parTransId="{21C6085C-FF55-4F9D-BF03-9D38E57B4A96}" sibTransId="{C79F3CB4-0D4A-4BD6-98CB-850561392179}"/>
    <dgm:cxn modelId="{CBBA64C5-93C6-4A80-882D-8FB93D83623C}" type="presOf" srcId="{5B0CE3C7-3742-424F-A6B3-7C911628A284}" destId="{470F157B-CC11-46FB-81F0-334E4CB2A4EB}" srcOrd="1" destOrd="0" presId="urn:microsoft.com/office/officeart/2005/8/layout/orgChart1"/>
    <dgm:cxn modelId="{F11B84C6-9842-4411-9C01-E76EA0B475AA}" type="presOf" srcId="{0A5CCDA1-4665-445F-8D7C-5EF2131E945A}" destId="{83891EEC-3E08-4EC3-81F5-C451D6A7DBE7}" srcOrd="1" destOrd="0" presId="urn:microsoft.com/office/officeart/2005/8/layout/orgChart1"/>
    <dgm:cxn modelId="{35907FD7-0597-4D91-8080-59B3D6650CFB}" type="presOf" srcId="{A4315676-30F0-45FF-B55F-395B640B13F4}" destId="{D1511837-8466-4FB4-BC92-78C2E5C6F028}" srcOrd="1" destOrd="0" presId="urn:microsoft.com/office/officeart/2005/8/layout/orgChart1"/>
    <dgm:cxn modelId="{97F12AFD-51C2-4056-B5DD-9F42DFCEC750}" type="presOf" srcId="{8E88F101-011C-4185-9856-93BFFC48A619}" destId="{C3402BC4-FE98-4644-893D-08402D04DC5E}" srcOrd="1" destOrd="0" presId="urn:microsoft.com/office/officeart/2005/8/layout/orgChart1"/>
    <dgm:cxn modelId="{C7612A2C-713D-402F-A76A-60FFD174E249}" type="presParOf" srcId="{E308DBF6-A2CB-4213-9581-B822A8D88B92}" destId="{C8BC8633-E5CD-466D-B5BD-24F0A9084CB3}" srcOrd="0" destOrd="0" presId="urn:microsoft.com/office/officeart/2005/8/layout/orgChart1"/>
    <dgm:cxn modelId="{B3857EFE-C567-41BD-B7DB-0CA0224B9F33}" type="presParOf" srcId="{C8BC8633-E5CD-466D-B5BD-24F0A9084CB3}" destId="{B0230A78-A00D-4ABB-9201-8A0A1C4201C3}" srcOrd="0" destOrd="0" presId="urn:microsoft.com/office/officeart/2005/8/layout/orgChart1"/>
    <dgm:cxn modelId="{B9869EC6-1E3B-4952-B624-994E17D197C6}" type="presParOf" srcId="{B0230A78-A00D-4ABB-9201-8A0A1C4201C3}" destId="{1FA5E6F6-D13B-4D05-957F-59C41B6F4149}" srcOrd="0" destOrd="0" presId="urn:microsoft.com/office/officeart/2005/8/layout/orgChart1"/>
    <dgm:cxn modelId="{95663D9D-34BA-4FA5-86C9-876EBA65E167}" type="presParOf" srcId="{B0230A78-A00D-4ABB-9201-8A0A1C4201C3}" destId="{75E7CE7D-2141-477E-B5BA-000F456DBF21}" srcOrd="1" destOrd="0" presId="urn:microsoft.com/office/officeart/2005/8/layout/orgChart1"/>
    <dgm:cxn modelId="{AF7BB50A-7F0A-402A-9A69-187482CBDE2D}" type="presParOf" srcId="{C8BC8633-E5CD-466D-B5BD-24F0A9084CB3}" destId="{CAF9251E-8C5D-46BA-BA84-4E939FACEA79}" srcOrd="1" destOrd="0" presId="urn:microsoft.com/office/officeart/2005/8/layout/orgChart1"/>
    <dgm:cxn modelId="{0F938003-FC1C-4C51-B2CB-B0B871408891}" type="presParOf" srcId="{C8BC8633-E5CD-466D-B5BD-24F0A9084CB3}" destId="{40C5F079-E40F-4747-B701-AD612E91B037}" srcOrd="2" destOrd="0" presId="urn:microsoft.com/office/officeart/2005/8/layout/orgChart1"/>
    <dgm:cxn modelId="{ADCEA042-C5FE-41A0-BC45-FF70095D555E}" type="presParOf" srcId="{40C5F079-E40F-4747-B701-AD612E91B037}" destId="{D474B3FA-2C4C-422A-8274-3906F91A811D}" srcOrd="0" destOrd="0" presId="urn:microsoft.com/office/officeart/2005/8/layout/orgChart1"/>
    <dgm:cxn modelId="{06B2496A-BF05-496A-B98C-FE6BFA22B92A}" type="presParOf" srcId="{40C5F079-E40F-4747-B701-AD612E91B037}" destId="{EA3E14B9-5EAB-4B35-A4D1-F532FD91E7D3}" srcOrd="1" destOrd="0" presId="urn:microsoft.com/office/officeart/2005/8/layout/orgChart1"/>
    <dgm:cxn modelId="{93DD40D5-5732-4F84-832D-69B6D77389A2}" type="presParOf" srcId="{EA3E14B9-5EAB-4B35-A4D1-F532FD91E7D3}" destId="{23E49253-F31C-40D0-AF9D-C2C06AC6581D}" srcOrd="0" destOrd="0" presId="urn:microsoft.com/office/officeart/2005/8/layout/orgChart1"/>
    <dgm:cxn modelId="{BD08419D-9F86-46F2-A9CB-C7265804C2F0}" type="presParOf" srcId="{23E49253-F31C-40D0-AF9D-C2C06AC6581D}" destId="{DD77A083-25F3-4192-AEFA-2F468D011BC5}" srcOrd="0" destOrd="0" presId="urn:microsoft.com/office/officeart/2005/8/layout/orgChart1"/>
    <dgm:cxn modelId="{4E064413-1726-40B3-984F-386E6212E465}" type="presParOf" srcId="{23E49253-F31C-40D0-AF9D-C2C06AC6581D}" destId="{D1511837-8466-4FB4-BC92-78C2E5C6F028}" srcOrd="1" destOrd="0" presId="urn:microsoft.com/office/officeart/2005/8/layout/orgChart1"/>
    <dgm:cxn modelId="{D7E4A908-4D92-4075-A42E-83669E8B4415}" type="presParOf" srcId="{EA3E14B9-5EAB-4B35-A4D1-F532FD91E7D3}" destId="{B4244CA9-4ABE-4110-BC46-A781E70ABA5D}" srcOrd="1" destOrd="0" presId="urn:microsoft.com/office/officeart/2005/8/layout/orgChart1"/>
    <dgm:cxn modelId="{2810F81A-59A8-4578-AD50-8C3079D7B699}" type="presParOf" srcId="{EA3E14B9-5EAB-4B35-A4D1-F532FD91E7D3}" destId="{70A5D1DB-C0C2-411D-9A4C-A1E247847AE9}" srcOrd="2" destOrd="0" presId="urn:microsoft.com/office/officeart/2005/8/layout/orgChart1"/>
    <dgm:cxn modelId="{EB19F1D3-1595-41B6-AAD5-8145A59769E0}" type="presParOf" srcId="{70A5D1DB-C0C2-411D-9A4C-A1E247847AE9}" destId="{6F582313-2A40-4B25-93E6-1726DA5540CB}" srcOrd="0" destOrd="0" presId="urn:microsoft.com/office/officeart/2005/8/layout/orgChart1"/>
    <dgm:cxn modelId="{DEA58345-3AA9-4FC1-922F-AAA9B9BAD6E9}" type="presParOf" srcId="{70A5D1DB-C0C2-411D-9A4C-A1E247847AE9}" destId="{8A86728D-ED49-4EEB-A9DC-628E9C40F5B2}" srcOrd="1" destOrd="0" presId="urn:microsoft.com/office/officeart/2005/8/layout/orgChart1"/>
    <dgm:cxn modelId="{B55D4F8A-67AE-429E-8307-9B8156CB4582}" type="presParOf" srcId="{8A86728D-ED49-4EEB-A9DC-628E9C40F5B2}" destId="{2F44BE79-28C1-48B1-BF2C-02C32257C2EA}" srcOrd="0" destOrd="0" presId="urn:microsoft.com/office/officeart/2005/8/layout/orgChart1"/>
    <dgm:cxn modelId="{9F7C6AB1-7FD1-4C13-B1CE-37CE53CE43B6}" type="presParOf" srcId="{2F44BE79-28C1-48B1-BF2C-02C32257C2EA}" destId="{CB35AD1F-3583-495B-994E-9C99F1292FDA}" srcOrd="0" destOrd="0" presId="urn:microsoft.com/office/officeart/2005/8/layout/orgChart1"/>
    <dgm:cxn modelId="{9A323C7B-9399-40A8-86A0-9085E0169A87}" type="presParOf" srcId="{2F44BE79-28C1-48B1-BF2C-02C32257C2EA}" destId="{83891EEC-3E08-4EC3-81F5-C451D6A7DBE7}" srcOrd="1" destOrd="0" presId="urn:microsoft.com/office/officeart/2005/8/layout/orgChart1"/>
    <dgm:cxn modelId="{6C98AE39-80EA-415A-94F9-1D6788148105}" type="presParOf" srcId="{8A86728D-ED49-4EEB-A9DC-628E9C40F5B2}" destId="{D444DDCD-0401-4BB6-B0AD-41DE6D1D0F49}" srcOrd="1" destOrd="0" presId="urn:microsoft.com/office/officeart/2005/8/layout/orgChart1"/>
    <dgm:cxn modelId="{4F4829CA-0BF3-48A5-8328-5FC5D0728633}" type="presParOf" srcId="{8A86728D-ED49-4EEB-A9DC-628E9C40F5B2}" destId="{B65A0129-A8A4-4BB2-AA0D-26C74A6CF347}" srcOrd="2" destOrd="0" presId="urn:microsoft.com/office/officeart/2005/8/layout/orgChart1"/>
    <dgm:cxn modelId="{7F78AF64-3003-4818-A006-C0115642A92A}" type="presParOf" srcId="{70A5D1DB-C0C2-411D-9A4C-A1E247847AE9}" destId="{B84A7DCD-2FEB-465B-8C6E-0661DBE5D4C7}" srcOrd="2" destOrd="0" presId="urn:microsoft.com/office/officeart/2005/8/layout/orgChart1"/>
    <dgm:cxn modelId="{DD5ACCF8-A4A4-4E06-88B1-3F532085CC25}" type="presParOf" srcId="{70A5D1DB-C0C2-411D-9A4C-A1E247847AE9}" destId="{4A2121B3-7CC9-43C1-9DE0-2475C4C0606E}" srcOrd="3" destOrd="0" presId="urn:microsoft.com/office/officeart/2005/8/layout/orgChart1"/>
    <dgm:cxn modelId="{E4B744FD-1C0B-4495-AEA4-7C9007F77D52}" type="presParOf" srcId="{4A2121B3-7CC9-43C1-9DE0-2475C4C0606E}" destId="{87017A32-3AB8-4426-8709-7F8CE555DE16}" srcOrd="0" destOrd="0" presId="urn:microsoft.com/office/officeart/2005/8/layout/orgChart1"/>
    <dgm:cxn modelId="{1A565557-6E75-4A33-99F1-3FA023F6C7D1}" type="presParOf" srcId="{87017A32-3AB8-4426-8709-7F8CE555DE16}" destId="{321ED599-777D-489E-BA87-EFA243BC12D1}" srcOrd="0" destOrd="0" presId="urn:microsoft.com/office/officeart/2005/8/layout/orgChart1"/>
    <dgm:cxn modelId="{0C0814A4-6D6C-40FB-89FA-517AB5DC4091}" type="presParOf" srcId="{87017A32-3AB8-4426-8709-7F8CE555DE16}" destId="{470F157B-CC11-46FB-81F0-334E4CB2A4EB}" srcOrd="1" destOrd="0" presId="urn:microsoft.com/office/officeart/2005/8/layout/orgChart1"/>
    <dgm:cxn modelId="{4FB1FFC2-8ECE-4F85-9239-A5E62DADF445}" type="presParOf" srcId="{4A2121B3-7CC9-43C1-9DE0-2475C4C0606E}" destId="{698BFCAD-392F-4297-A5AC-0C93CDB48778}" srcOrd="1" destOrd="0" presId="urn:microsoft.com/office/officeart/2005/8/layout/orgChart1"/>
    <dgm:cxn modelId="{1892FC4D-9406-4839-A2D9-FA53CA08B786}" type="presParOf" srcId="{4A2121B3-7CC9-43C1-9DE0-2475C4C0606E}" destId="{237DC677-E420-43FF-818E-026B7068E7D5}" srcOrd="2" destOrd="0" presId="urn:microsoft.com/office/officeart/2005/8/layout/orgChart1"/>
    <dgm:cxn modelId="{B9D99A0C-5044-482B-922B-6E817C880216}" type="presParOf" srcId="{40C5F079-E40F-4747-B701-AD612E91B037}" destId="{5582AF64-F8A9-49E6-B5CF-ECD991A40793}" srcOrd="2" destOrd="0" presId="urn:microsoft.com/office/officeart/2005/8/layout/orgChart1"/>
    <dgm:cxn modelId="{6F9ED8B5-EC73-4D07-BB67-1ADE0FFBE6C5}" type="presParOf" srcId="{40C5F079-E40F-4747-B701-AD612E91B037}" destId="{918216D3-3B98-483D-8671-C475A35F87A1}" srcOrd="3" destOrd="0" presId="urn:microsoft.com/office/officeart/2005/8/layout/orgChart1"/>
    <dgm:cxn modelId="{DBA47ADF-0A0E-4B17-AD96-97B4066E5C46}" type="presParOf" srcId="{918216D3-3B98-483D-8671-C475A35F87A1}" destId="{010D6C4B-3EF9-4A91-84F1-772FF88CF2A5}" srcOrd="0" destOrd="0" presId="urn:microsoft.com/office/officeart/2005/8/layout/orgChart1"/>
    <dgm:cxn modelId="{F09BF007-AEE1-42BB-9EA2-362068FFA997}" type="presParOf" srcId="{010D6C4B-3EF9-4A91-84F1-772FF88CF2A5}" destId="{A89850B3-DDF5-4102-897B-06CFAFD8A84D}" srcOrd="0" destOrd="0" presId="urn:microsoft.com/office/officeart/2005/8/layout/orgChart1"/>
    <dgm:cxn modelId="{04975D45-1161-4700-BBF9-DFC559262423}" type="presParOf" srcId="{010D6C4B-3EF9-4A91-84F1-772FF88CF2A5}" destId="{0D67521F-D4D5-4AFA-80FA-9F6BBC3E9A46}" srcOrd="1" destOrd="0" presId="urn:microsoft.com/office/officeart/2005/8/layout/orgChart1"/>
    <dgm:cxn modelId="{06AFC69B-5F91-4BE8-B596-0943D95539CA}" type="presParOf" srcId="{918216D3-3B98-483D-8671-C475A35F87A1}" destId="{A1416E96-A5DA-4F37-8CE4-9F297990052D}" srcOrd="1" destOrd="0" presId="urn:microsoft.com/office/officeart/2005/8/layout/orgChart1"/>
    <dgm:cxn modelId="{E70D2E4D-E905-47C3-A9E6-1D90DF8E2BE8}" type="presParOf" srcId="{918216D3-3B98-483D-8671-C475A35F87A1}" destId="{9734ED53-5CC3-4480-B589-458D8FD9E204}" srcOrd="2" destOrd="0" presId="urn:microsoft.com/office/officeart/2005/8/layout/orgChart1"/>
    <dgm:cxn modelId="{71E11017-5F79-4858-B7BB-8B3E798CB59B}" type="presParOf" srcId="{9734ED53-5CC3-4480-B589-458D8FD9E204}" destId="{E80D89AB-A114-43AE-AE36-0AB8CC02EEEA}" srcOrd="0" destOrd="0" presId="urn:microsoft.com/office/officeart/2005/8/layout/orgChart1"/>
    <dgm:cxn modelId="{86E7B6BB-AF01-45D6-844E-1131CE3F246E}" type="presParOf" srcId="{9734ED53-5CC3-4480-B589-458D8FD9E204}" destId="{13810262-27E0-4814-AB6F-17801D068DEB}" srcOrd="1" destOrd="0" presId="urn:microsoft.com/office/officeart/2005/8/layout/orgChart1"/>
    <dgm:cxn modelId="{61EE9F0E-EF74-445C-A8EF-0D00CD1F9DDF}" type="presParOf" srcId="{13810262-27E0-4814-AB6F-17801D068DEB}" destId="{AEC07EB9-F90C-45EC-A81D-1FC1034C4D4B}" srcOrd="0" destOrd="0" presId="urn:microsoft.com/office/officeart/2005/8/layout/orgChart1"/>
    <dgm:cxn modelId="{8CCE3F3E-45C0-45D9-AA2B-1FDB4D3169D3}" type="presParOf" srcId="{AEC07EB9-F90C-45EC-A81D-1FC1034C4D4B}" destId="{A54A54BE-A3B7-411B-9669-92E8009E474F}" srcOrd="0" destOrd="0" presId="urn:microsoft.com/office/officeart/2005/8/layout/orgChart1"/>
    <dgm:cxn modelId="{FC874444-4A9C-4E63-B566-351F0F25EF70}" type="presParOf" srcId="{AEC07EB9-F90C-45EC-A81D-1FC1034C4D4B}" destId="{C3402BC4-FE98-4644-893D-08402D04DC5E}" srcOrd="1" destOrd="0" presId="urn:microsoft.com/office/officeart/2005/8/layout/orgChart1"/>
    <dgm:cxn modelId="{ABF20FA2-D0FC-4BF7-B875-55183825C98A}" type="presParOf" srcId="{13810262-27E0-4814-AB6F-17801D068DEB}" destId="{E9509FDE-B44C-4159-93A6-354AA0865C06}" srcOrd="1" destOrd="0" presId="urn:microsoft.com/office/officeart/2005/8/layout/orgChart1"/>
    <dgm:cxn modelId="{89E2433D-8EC3-443A-82F9-92AC0B185A37}" type="presParOf" srcId="{13810262-27E0-4814-AB6F-17801D068DEB}" destId="{84D63952-9AD5-4689-AF1F-2084A4626951}" srcOrd="2" destOrd="0" presId="urn:microsoft.com/office/officeart/2005/8/layout/orgChart1"/>
    <dgm:cxn modelId="{ACF2A56B-195C-44A2-819D-87CE6F19123F}" type="presParOf" srcId="{9734ED53-5CC3-4480-B589-458D8FD9E204}" destId="{5EF944E5-B6CC-4932-9E3A-974A5B497440}" srcOrd="2" destOrd="0" presId="urn:microsoft.com/office/officeart/2005/8/layout/orgChart1"/>
    <dgm:cxn modelId="{4A4137D5-1046-4064-AE42-6A7869570BC3}" type="presParOf" srcId="{9734ED53-5CC3-4480-B589-458D8FD9E204}" destId="{2CE8F2D8-9ED2-4696-BCEC-0A914FF4398B}" srcOrd="3" destOrd="0" presId="urn:microsoft.com/office/officeart/2005/8/layout/orgChart1"/>
    <dgm:cxn modelId="{F0494117-BE7D-4F5F-A8E4-867FBB1D45E8}" type="presParOf" srcId="{2CE8F2D8-9ED2-4696-BCEC-0A914FF4398B}" destId="{32915FD5-2F87-4192-B049-B97F21C5C69C}" srcOrd="0" destOrd="0" presId="urn:microsoft.com/office/officeart/2005/8/layout/orgChart1"/>
    <dgm:cxn modelId="{A48C54B7-D8A2-45BA-964D-D00ABE9A95EE}" type="presParOf" srcId="{32915FD5-2F87-4192-B049-B97F21C5C69C}" destId="{4D56A191-846C-4244-9DF8-FC70A365BCAA}" srcOrd="0" destOrd="0" presId="urn:microsoft.com/office/officeart/2005/8/layout/orgChart1"/>
    <dgm:cxn modelId="{C6F05F01-187C-474D-BFBB-94CA537463B0}" type="presParOf" srcId="{32915FD5-2F87-4192-B049-B97F21C5C69C}" destId="{EB1422FC-78D5-44F7-94D1-58EB7E825CE9}" srcOrd="1" destOrd="0" presId="urn:microsoft.com/office/officeart/2005/8/layout/orgChart1"/>
    <dgm:cxn modelId="{3B5AA51A-ACA3-4358-9FCE-FFCC78467B30}" type="presParOf" srcId="{2CE8F2D8-9ED2-4696-BCEC-0A914FF4398B}" destId="{F41023DD-3BDA-4030-ABC9-8D34E89F78D0}" srcOrd="1" destOrd="0" presId="urn:microsoft.com/office/officeart/2005/8/layout/orgChart1"/>
    <dgm:cxn modelId="{DDF718EA-0F5E-48FE-B210-08C094AD395B}" type="presParOf" srcId="{2CE8F2D8-9ED2-4696-BCEC-0A914FF4398B}" destId="{C562874A-FE0C-4672-B2EA-13EFEB45CF6E}" srcOrd="2" destOrd="0" presId="urn:microsoft.com/office/officeart/2005/8/layout/orgChart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6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600" b="1" kern="1200" dirty="0">
              <a:solidFill>
                <a:schemeClr val="tx1"/>
              </a:solidFill>
              <a:latin typeface="+mn-lt"/>
            </a:rPr>
            <a:t>, Diagnosticar</a:t>
          </a: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Diagnosticar</a:t>
          </a: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138283"/>
          <a:ext cx="7267426" cy="4909295"/>
        </a:xfrm>
        <a:prstGeom prst="circularArrow">
          <a:avLst>
            <a:gd name="adj1" fmla="val 5274"/>
            <a:gd name="adj2" fmla="val 312630"/>
            <a:gd name="adj3" fmla="val 13601932"/>
            <a:gd name="adj4" fmla="val 175039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10905" y="-43075"/>
          <a:ext cx="2501793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Diagnosticar</a:t>
          </a:r>
        </a:p>
      </dsp:txBody>
      <dsp:txXfrm>
        <a:off x="3865668" y="11688"/>
        <a:ext cx="2392267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EF944E5-B6CC-4932-9E3A-974A5B497440}">
      <dsp:nvSpPr>
        <dsp:cNvPr id="0" name=""/>
        <dsp:cNvSpPr/>
      </dsp:nvSpPr>
      <dsp:spPr>
        <a:xfrm>
          <a:off x="4752236" y="2428359"/>
          <a:ext cx="106263" cy="12135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3592"/>
              </a:lnTo>
              <a:lnTo>
                <a:pt x="106263" y="1213592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0D89AB-A114-43AE-AE36-0AB8CC02EEEA}">
      <dsp:nvSpPr>
        <dsp:cNvPr id="0" name=""/>
        <dsp:cNvSpPr/>
      </dsp:nvSpPr>
      <dsp:spPr>
        <a:xfrm>
          <a:off x="4645972" y="2428359"/>
          <a:ext cx="106263" cy="1197390"/>
        </a:xfrm>
        <a:custGeom>
          <a:avLst/>
          <a:gdLst/>
          <a:ahLst/>
          <a:cxnLst/>
          <a:rect l="0" t="0" r="0" b="0"/>
          <a:pathLst>
            <a:path>
              <a:moveTo>
                <a:pt x="106263" y="0"/>
              </a:moveTo>
              <a:lnTo>
                <a:pt x="106263" y="1197390"/>
              </a:lnTo>
              <a:lnTo>
                <a:pt x="0" y="1197390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582AF64-F8A9-49E6-B5CF-ECD991A40793}">
      <dsp:nvSpPr>
        <dsp:cNvPr id="0" name=""/>
        <dsp:cNvSpPr/>
      </dsp:nvSpPr>
      <dsp:spPr>
        <a:xfrm>
          <a:off x="2947713" y="1429140"/>
          <a:ext cx="463672" cy="69307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3079"/>
              </a:lnTo>
              <a:lnTo>
                <a:pt x="463672" y="693079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4A7DCD-2FEB-465B-8C6E-0661DBE5D4C7}">
      <dsp:nvSpPr>
        <dsp:cNvPr id="0" name=""/>
        <dsp:cNvSpPr/>
      </dsp:nvSpPr>
      <dsp:spPr>
        <a:xfrm>
          <a:off x="1343764" y="2428359"/>
          <a:ext cx="106263" cy="120740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07409"/>
              </a:lnTo>
              <a:lnTo>
                <a:pt x="106263" y="1207409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F582313-2A40-4B25-93E6-1726DA5540CB}">
      <dsp:nvSpPr>
        <dsp:cNvPr id="0" name=""/>
        <dsp:cNvSpPr/>
      </dsp:nvSpPr>
      <dsp:spPr>
        <a:xfrm>
          <a:off x="1237501" y="2428359"/>
          <a:ext cx="106263" cy="1202703"/>
        </a:xfrm>
        <a:custGeom>
          <a:avLst/>
          <a:gdLst/>
          <a:ahLst/>
          <a:cxnLst/>
          <a:rect l="0" t="0" r="0" b="0"/>
          <a:pathLst>
            <a:path>
              <a:moveTo>
                <a:pt x="106263" y="0"/>
              </a:moveTo>
              <a:lnTo>
                <a:pt x="106263" y="1202703"/>
              </a:lnTo>
              <a:lnTo>
                <a:pt x="0" y="1202703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474B3FA-2C4C-422A-8274-3906F91A811D}">
      <dsp:nvSpPr>
        <dsp:cNvPr id="0" name=""/>
        <dsp:cNvSpPr/>
      </dsp:nvSpPr>
      <dsp:spPr>
        <a:xfrm>
          <a:off x="2684615" y="1429140"/>
          <a:ext cx="263097" cy="693079"/>
        </a:xfrm>
        <a:custGeom>
          <a:avLst/>
          <a:gdLst/>
          <a:ahLst/>
          <a:cxnLst/>
          <a:rect l="0" t="0" r="0" b="0"/>
          <a:pathLst>
            <a:path>
              <a:moveTo>
                <a:pt x="263097" y="0"/>
              </a:moveTo>
              <a:lnTo>
                <a:pt x="263097" y="693079"/>
              </a:lnTo>
              <a:lnTo>
                <a:pt x="0" y="693079"/>
              </a:lnTo>
            </a:path>
          </a:pathLst>
        </a:custGeom>
        <a:noFill/>
        <a:ln w="381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FA5E6F6-D13B-4D05-957F-59C41B6F4149}">
      <dsp:nvSpPr>
        <dsp:cNvPr id="0" name=""/>
        <dsp:cNvSpPr/>
      </dsp:nvSpPr>
      <dsp:spPr>
        <a:xfrm>
          <a:off x="2061912" y="593682"/>
          <a:ext cx="1771601" cy="835457"/>
        </a:xfrm>
        <a:prstGeom prst="rect">
          <a:avLst/>
        </a:prstGeom>
        <a:noFill/>
        <a:ln w="57150" cap="flat" cmpd="sng" algn="ctr">
          <a:solidFill>
            <a:srgbClr val="0065A4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solidFill>
                <a:schemeClr val="tx1"/>
              </a:solidFill>
            </a:rPr>
            <a:t>Análise estratégica</a:t>
          </a:r>
        </a:p>
      </dsp:txBody>
      <dsp:txXfrm>
        <a:off x="2061912" y="593682"/>
        <a:ext cx="1771601" cy="835457"/>
      </dsp:txXfrm>
    </dsp:sp>
    <dsp:sp modelId="{DD77A083-25F3-4192-AEFA-2F468D011BC5}">
      <dsp:nvSpPr>
        <dsp:cNvPr id="0" name=""/>
        <dsp:cNvSpPr/>
      </dsp:nvSpPr>
      <dsp:spPr>
        <a:xfrm>
          <a:off x="2914" y="1816080"/>
          <a:ext cx="2681701" cy="612279"/>
        </a:xfrm>
        <a:prstGeom prst="rect">
          <a:avLst/>
        </a:prstGeom>
        <a:noFill/>
        <a:ln w="57150" cap="flat" cmpd="sng" algn="ctr">
          <a:solidFill>
            <a:srgbClr val="F7941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Interno</a:t>
          </a:r>
        </a:p>
      </dsp:txBody>
      <dsp:txXfrm>
        <a:off x="2914" y="1816080"/>
        <a:ext cx="2681701" cy="612279"/>
      </dsp:txXfrm>
    </dsp:sp>
    <dsp:sp modelId="{CB35AD1F-3583-495B-994E-9C99F1292FDA}">
      <dsp:nvSpPr>
        <dsp:cNvPr id="0" name=""/>
        <dsp:cNvSpPr/>
      </dsp:nvSpPr>
      <dsp:spPr>
        <a:xfrm>
          <a:off x="9269" y="2852375"/>
          <a:ext cx="1228231" cy="1557374"/>
        </a:xfrm>
        <a:prstGeom prst="rect">
          <a:avLst/>
        </a:prstGeom>
        <a:noFill/>
        <a:ln w="571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Pontos Fortes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construir; melhorar</a:t>
          </a:r>
        </a:p>
      </dsp:txBody>
      <dsp:txXfrm>
        <a:off x="9269" y="2852375"/>
        <a:ext cx="1228231" cy="1557374"/>
      </dsp:txXfrm>
    </dsp:sp>
    <dsp:sp modelId="{321ED599-777D-489E-BA87-EFA243BC12D1}">
      <dsp:nvSpPr>
        <dsp:cNvPr id="0" name=""/>
        <dsp:cNvSpPr/>
      </dsp:nvSpPr>
      <dsp:spPr>
        <a:xfrm>
          <a:off x="1450028" y="2852375"/>
          <a:ext cx="1391421" cy="1566786"/>
        </a:xfrm>
        <a:prstGeom prst="rect">
          <a:avLst/>
        </a:prstGeom>
        <a:noFill/>
        <a:ln w="571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Pontos </a:t>
          </a:r>
          <a:r>
            <a:rPr lang="en-US" sz="1800" kern="1200" dirty="0" err="1">
              <a:solidFill>
                <a:schemeClr val="tx1"/>
              </a:solidFill>
            </a:rPr>
            <a:t>Fracos</a:t>
          </a:r>
          <a:endParaRPr lang="en-US" sz="1800" kern="1200" dirty="0">
            <a:solidFill>
              <a:schemeClr val="tx1"/>
            </a:solidFill>
          </a:endParaRP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resolver; reduzir</a:t>
          </a:r>
        </a:p>
      </dsp:txBody>
      <dsp:txXfrm>
        <a:off x="1450028" y="2852375"/>
        <a:ext cx="1391421" cy="1566786"/>
      </dsp:txXfrm>
    </dsp:sp>
    <dsp:sp modelId="{A89850B3-DDF5-4102-897B-06CFAFD8A84D}">
      <dsp:nvSpPr>
        <dsp:cNvPr id="0" name=""/>
        <dsp:cNvSpPr/>
      </dsp:nvSpPr>
      <dsp:spPr>
        <a:xfrm>
          <a:off x="3411385" y="1816080"/>
          <a:ext cx="2681701" cy="612279"/>
        </a:xfrm>
        <a:prstGeom prst="rect">
          <a:avLst/>
        </a:prstGeom>
        <a:noFill/>
        <a:ln w="57150" cap="flat" cmpd="sng" algn="ctr">
          <a:solidFill>
            <a:srgbClr val="F7941D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>
              <a:solidFill>
                <a:schemeClr val="tx1"/>
              </a:solidFill>
            </a:rPr>
            <a:t>Externo</a:t>
          </a:r>
        </a:p>
      </dsp:txBody>
      <dsp:txXfrm>
        <a:off x="3411385" y="1816080"/>
        <a:ext cx="2681701" cy="612279"/>
      </dsp:txXfrm>
    </dsp:sp>
    <dsp:sp modelId="{A54A54BE-A3B7-411B-9669-92E8009E474F}">
      <dsp:nvSpPr>
        <dsp:cNvPr id="0" name=""/>
        <dsp:cNvSpPr/>
      </dsp:nvSpPr>
      <dsp:spPr>
        <a:xfrm>
          <a:off x="3053976" y="2852375"/>
          <a:ext cx="1591996" cy="1546748"/>
        </a:xfrm>
        <a:prstGeom prst="rect">
          <a:avLst/>
        </a:prstGeom>
        <a:noFill/>
        <a:ln w="571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Oportunidades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explorar; expandir</a:t>
          </a:r>
        </a:p>
      </dsp:txBody>
      <dsp:txXfrm>
        <a:off x="3053976" y="2852375"/>
        <a:ext cx="1591996" cy="1546748"/>
      </dsp:txXfrm>
    </dsp:sp>
    <dsp:sp modelId="{4D56A191-846C-4244-9DF8-FC70A365BCAA}">
      <dsp:nvSpPr>
        <dsp:cNvPr id="0" name=""/>
        <dsp:cNvSpPr/>
      </dsp:nvSpPr>
      <dsp:spPr>
        <a:xfrm>
          <a:off x="4858499" y="2852375"/>
          <a:ext cx="1224558" cy="1579153"/>
        </a:xfrm>
        <a:prstGeom prst="rect">
          <a:avLst/>
        </a:prstGeom>
        <a:noFill/>
        <a:ln w="57150" cap="flat" cmpd="sng" algn="ctr">
          <a:solidFill>
            <a:srgbClr val="00953A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Ameaças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atenuar; evitar</a:t>
          </a:r>
        </a:p>
      </dsp:txBody>
      <dsp:txXfrm>
        <a:off x="4858499" y="2852375"/>
        <a:ext cx="1224558" cy="157915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dirty="0"/>
              <a:t>2/28/2020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50292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en-US" dirty="0"/>
              <a:t>FETPF2.0_f12_SWOT_PPT_2020-02.pptx</a:t>
            </a:r>
            <a:endParaRPr lang="en-US" dirty="0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15000" y="8829675"/>
            <a:ext cx="12938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pt-BR" sz="1200" b="0" i="1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SWOT é um acrónimo de Strengths (forças), Weaknesses (fraquezas), Opportunities (oportunidades) e Threats (ameaças) e será definido para os participantes no diapositivo 5 </a:t>
            </a:r>
          </a:p>
          <a:p>
            <a:pPr marL="0" marR="0" indent="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lição centra-se na análise SWOT, que fará parte do vosso trabalho de campo durante o Intervalo de Campo 1. </a:t>
            </a:r>
          </a:p>
          <a:p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Notas do instrutor: </a:t>
            </a:r>
          </a:p>
          <a:p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Pregunata</a:t>
            </a:r>
            <a:r>
              <a:rPr lang="en-US" dirty="0"/>
              <a:t> a </a:t>
            </a:r>
            <a:r>
              <a:rPr lang="en-US" dirty="0" err="1"/>
              <a:t>pergunta</a:t>
            </a:r>
            <a:r>
              <a:rPr lang="en-US" dirty="0"/>
              <a:t> do </a:t>
            </a:r>
            <a:r>
              <a:rPr lang="en-US" dirty="0" err="1"/>
              <a:t>diapositivo</a:t>
            </a:r>
            <a:r>
              <a:rPr lang="en-US" dirty="0"/>
              <a:t> e </a:t>
            </a:r>
            <a:r>
              <a:rPr lang="en-US" dirty="0" err="1"/>
              <a:t>peça</a:t>
            </a:r>
            <a:r>
              <a:rPr lang="en-US" dirty="0"/>
              <a:t> a </a:t>
            </a:r>
            <a:r>
              <a:rPr lang="en-US" dirty="0" err="1"/>
              <a:t>opinião</a:t>
            </a:r>
            <a:r>
              <a:rPr lang="en-US" dirty="0"/>
              <a:t> de </a:t>
            </a:r>
            <a:r>
              <a:rPr lang="en-US" dirty="0" err="1"/>
              <a:t>alguns</a:t>
            </a:r>
            <a:r>
              <a:rPr lang="en-US" dirty="0"/>
              <a:t> </a:t>
            </a:r>
            <a:r>
              <a:rPr lang="en-US" dirty="0" err="1"/>
              <a:t>voluntários</a:t>
            </a:r>
            <a:r>
              <a:rPr lang="en-US" dirty="0"/>
              <a:t>. </a:t>
            </a:r>
            <a:r>
              <a:rPr lang="en-US" b="1" dirty="0"/>
              <a:t>&lt;CLICAR&gt; </a:t>
            </a:r>
            <a:r>
              <a:rPr lang="en-US" b="0" dirty="0"/>
              <a:t>para </a:t>
            </a:r>
            <a:r>
              <a:rPr lang="en-US" b="0" dirty="0" err="1"/>
              <a:t>visualizar</a:t>
            </a:r>
            <a:r>
              <a:rPr lang="en-US" b="0" dirty="0"/>
              <a:t> o </a:t>
            </a:r>
            <a:r>
              <a:rPr lang="en-US" b="0" dirty="0" err="1"/>
              <a:t>diapositivo</a:t>
            </a:r>
            <a:r>
              <a:rPr lang="en-US" b="0" dirty="0"/>
              <a:t> </a:t>
            </a:r>
            <a:r>
              <a:rPr lang="en-US" b="0" dirty="0" err="1"/>
              <a:t>seguinte</a:t>
            </a:r>
            <a:r>
              <a:rPr lang="en-US" b="0" dirty="0"/>
              <a:t> e </a:t>
            </a:r>
            <a:r>
              <a:rPr lang="en-US" b="0" dirty="0" err="1"/>
              <a:t>comparar</a:t>
            </a:r>
            <a:r>
              <a:rPr lang="en-US" b="0" dirty="0"/>
              <a:t>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pontos</a:t>
            </a:r>
            <a:r>
              <a:rPr lang="en-US" b="0" dirty="0"/>
              <a:t> do </a:t>
            </a:r>
            <a:r>
              <a:rPr lang="en-US" b="0" dirty="0" err="1"/>
              <a:t>diapositivo</a:t>
            </a:r>
            <a:r>
              <a:rPr lang="en-US" b="0" dirty="0"/>
              <a:t> com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exemplos</a:t>
            </a:r>
            <a:r>
              <a:rPr lang="en-US" b="0" dirty="0"/>
              <a:t> </a:t>
            </a:r>
            <a:r>
              <a:rPr lang="en-US" b="0" dirty="0" err="1"/>
              <a:t>fornecidos</a:t>
            </a:r>
            <a:r>
              <a:rPr lang="en-US" b="0" dirty="0"/>
              <a:t> </a:t>
            </a:r>
            <a:r>
              <a:rPr lang="en-US" b="0" dirty="0" err="1"/>
              <a:t>pelos</a:t>
            </a:r>
            <a:r>
              <a:rPr lang="en-US" b="0" dirty="0"/>
              <a:t> </a:t>
            </a:r>
            <a:r>
              <a:rPr lang="en-US" b="0" dirty="0" err="1"/>
              <a:t>participantes</a:t>
            </a:r>
            <a:r>
              <a:rPr lang="en-US" b="0" dirty="0"/>
              <a:t>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748775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aplicar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 ao nosso exemplo de conseguir e manter uma vigilância de alta qualidade e atempada. Alguns factores internos que conduzem a uma vigilância de alta qualidade e atempada são: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diretor médico experiente que conheça o valor da vigilância e apoie o pessoal para que comunique todos os casos e os comunique atempadamente.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quadro de pessoal bem formado que compreenda a importância de introduzir e comunicar corretamente os dados.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Procedimentos e processos operacionais normalizados que todo o pessoal segue para garantir a qualidade e a consistência.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457200" marR="0" lvl="1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None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projeto de Auditoria da Qualidade dos Dados de Vigilância, os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fortes" devem ser o resumo de todas as instalações visitadas.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uma instalação se destacou e deve servir de modelo para outras, pode nomeá-la.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4304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 são o oposto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fortes.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 são iniciativas ou atributos da organização, atividade ou projeto que a impedem de atingir os seus objectivos e metas. 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 também são internos, fazem parte da organização ou estão sob o seu controlo. 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fracos mais comuns dentro das organizações ou actividades incluem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Liderança fraca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Falta de compreensão dos objectivos ou metas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Falta de recursos, humanos e/ou financeiros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69864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Notas do instrutor: </a:t>
            </a:r>
          </a:p>
          <a:p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b="1" u="none" dirty="0"/>
              <a:t> </a:t>
            </a:r>
            <a:r>
              <a:rPr lang="en-US" dirty="0"/>
              <a:t>a pergunta do diapositivo e peça a opinião de alguns voluntários. </a:t>
            </a:r>
            <a:r>
              <a:rPr lang="en-US" b="1" dirty="0"/>
              <a:t>&lt;CLICAR&gt; </a:t>
            </a:r>
            <a:r>
              <a:rPr lang="en-US" b="0" dirty="0"/>
              <a:t>para visualizar o diapositivo seguinte e comparar os </a:t>
            </a:r>
            <a:r>
              <a:rPr lang="en-US" b="0" dirty="0" err="1"/>
              <a:t>pontos</a:t>
            </a:r>
            <a:r>
              <a:rPr lang="en-US" b="0" dirty="0"/>
              <a:t> do diapositivo com os exemplos fornecidos pelos participantes.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7690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factores internos que constituem obstáculos à obtenção e manutenção de uma vigilância de alta qualidade e atempada são coisas como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pessoal que não está bem informado sobre a necessidade de notificação de doenças ou sobre a sua importância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Falta de liderança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Falta de pessoal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formado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projeto de Auditoria da Qualidade dos Dados de Vigilância, "os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 devem ser o resumo de todas as instalações visitadas.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45028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oportunidades são elementos que podem potencialmente ajudar as organizações, actividades ou projectos a atingir os seus objectivos e metas. As oportunidades são factores positivos e são factores externos ou exteriores, ou o ambiente mais amplo.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95673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Notas do instrutor: </a:t>
            </a:r>
          </a:p>
          <a:p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/>
              <a:t>a pergunta do diapositivo e peça a opinião de alguns voluntários. </a:t>
            </a:r>
            <a:r>
              <a:rPr lang="en-US" b="1" dirty="0"/>
              <a:t>&lt;CLICAR&gt; </a:t>
            </a:r>
            <a:r>
              <a:rPr lang="en-US" b="0" dirty="0"/>
              <a:t>para mostrar o diapositivo seguinte e comparar os </a:t>
            </a:r>
            <a:r>
              <a:rPr lang="en-US" b="0" dirty="0" err="1"/>
              <a:t>pontos</a:t>
            </a:r>
            <a:r>
              <a:rPr lang="en-US" b="0" dirty="0"/>
              <a:t> do diapositivo com os exemplos fornecidos pelos participantes.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0640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oportunidades para o nosso exemplo de alcançar e manter uma vigilância de alta qualidade e atempada podem ser factores externos como</a:t>
            </a: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Recursos e/ou financiamento disponíveis</a:t>
            </a: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Parceiros que compreendem a importância de dados de vigilância de qualidade e trabalham consigo para atingir os objectivos e metas</a:t>
            </a:r>
          </a:p>
          <a:p>
            <a:pPr marL="685800" marR="0" lvl="1" indent="-2286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formação de especialistas que sabem como formar equipas para obter dados de qualidade e atempados é uma forma sistemática.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nosso exemplo de uma oportunidade é a disponibilidade de recursos da OMS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financiamento e instrutores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para dar formação ao pessoal das unidades de saúde.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61023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ameaças são factores externos à organização, atividade ou projeto que podem interferir ou mesmo impedir a organização de atingir os seus objectivos e metas. As ameaças são factores negativos e fora do controlo de uma organização ou atividade...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126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Notas do instrutor: </a:t>
            </a:r>
          </a:p>
          <a:p>
            <a:endParaRPr lang="en-US" b="1" dirty="0"/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/>
              <a:t>Pregunata</a:t>
            </a:r>
            <a:r>
              <a:rPr lang="en-US" b="1" u="none" dirty="0"/>
              <a:t> </a:t>
            </a:r>
            <a:r>
              <a:rPr lang="en-US" dirty="0"/>
              <a:t>a </a:t>
            </a:r>
            <a:r>
              <a:rPr lang="en-US" dirty="0" err="1"/>
              <a:t>pergunta</a:t>
            </a:r>
            <a:r>
              <a:rPr lang="en-US" dirty="0"/>
              <a:t> do </a:t>
            </a:r>
            <a:r>
              <a:rPr lang="en-US" dirty="0" err="1"/>
              <a:t>diapositivo</a:t>
            </a:r>
            <a:r>
              <a:rPr lang="en-US" dirty="0"/>
              <a:t> e </a:t>
            </a:r>
            <a:r>
              <a:rPr lang="en-US" dirty="0" err="1"/>
              <a:t>peça</a:t>
            </a:r>
            <a:r>
              <a:rPr lang="en-US" dirty="0"/>
              <a:t> a </a:t>
            </a:r>
            <a:r>
              <a:rPr lang="en-US" dirty="0" err="1"/>
              <a:t>opinião</a:t>
            </a:r>
            <a:r>
              <a:rPr lang="en-US" dirty="0"/>
              <a:t> de </a:t>
            </a:r>
            <a:r>
              <a:rPr lang="en-US" dirty="0" err="1"/>
              <a:t>alguns</a:t>
            </a:r>
            <a:r>
              <a:rPr lang="en-US" dirty="0"/>
              <a:t> </a:t>
            </a:r>
            <a:r>
              <a:rPr lang="en-US" dirty="0" err="1"/>
              <a:t>voluntários</a:t>
            </a:r>
            <a:r>
              <a:rPr lang="en-US" dirty="0"/>
              <a:t>. </a:t>
            </a:r>
            <a:r>
              <a:rPr lang="en-US" b="1" dirty="0"/>
              <a:t>&lt;CLICAR&gt; </a:t>
            </a:r>
            <a:r>
              <a:rPr lang="en-US" b="0" dirty="0"/>
              <a:t>para </a:t>
            </a:r>
            <a:r>
              <a:rPr lang="en-US" b="0" dirty="0" err="1"/>
              <a:t>visualizar</a:t>
            </a:r>
            <a:r>
              <a:rPr lang="en-US" b="0" dirty="0"/>
              <a:t> o </a:t>
            </a:r>
            <a:r>
              <a:rPr lang="en-US" b="0" dirty="0" err="1"/>
              <a:t>diapositivo</a:t>
            </a:r>
            <a:r>
              <a:rPr lang="en-US" b="0" dirty="0"/>
              <a:t> </a:t>
            </a:r>
            <a:r>
              <a:rPr lang="en-US" b="0" dirty="0" err="1"/>
              <a:t>seguinte</a:t>
            </a:r>
            <a:r>
              <a:rPr lang="en-US" b="0" dirty="0"/>
              <a:t> e </a:t>
            </a:r>
            <a:r>
              <a:rPr lang="en-US" b="0" dirty="0" err="1"/>
              <a:t>comparar</a:t>
            </a:r>
            <a:r>
              <a:rPr lang="en-US" b="0" dirty="0"/>
              <a:t>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pontos</a:t>
            </a:r>
            <a:r>
              <a:rPr lang="en-US" b="0" dirty="0"/>
              <a:t> do </a:t>
            </a:r>
            <a:r>
              <a:rPr lang="en-US" b="0" dirty="0" err="1"/>
              <a:t>diapositivo</a:t>
            </a:r>
            <a:r>
              <a:rPr lang="en-US" b="0" dirty="0"/>
              <a:t> com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exemplos</a:t>
            </a:r>
            <a:r>
              <a:rPr lang="en-US" b="0" dirty="0"/>
              <a:t> </a:t>
            </a:r>
            <a:r>
              <a:rPr lang="en-US" b="0" dirty="0" err="1"/>
              <a:t>fornecidos</a:t>
            </a:r>
            <a:r>
              <a:rPr lang="en-US" b="0" dirty="0"/>
              <a:t> </a:t>
            </a:r>
            <a:r>
              <a:rPr lang="en-US" b="0" dirty="0" err="1"/>
              <a:t>pelos</a:t>
            </a:r>
            <a:r>
              <a:rPr lang="en-US" b="0" dirty="0"/>
              <a:t> </a:t>
            </a:r>
            <a:r>
              <a:rPr lang="en-US" b="0" dirty="0" err="1"/>
              <a:t>participantes</a:t>
            </a:r>
            <a:r>
              <a:rPr lang="en-US" b="0" dirty="0"/>
              <a:t>.</a:t>
            </a:r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480741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Estes ícones destinam-se a servir de sinais para o ajudar a navegar no conteúdo e a saber o que o espera.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90443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Os acontecimentos externos que podem criar desafios à obtenção e manutenção de uma vigilância de doenças de qualidade e atempada são factores como: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Cortes monetários inesperados no orçamento da saúde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Alterações no apoio ou nas prioridades do parceiro que afectam os objectivos ou metas da organização, atividade ou projeto</a:t>
            </a:r>
          </a:p>
          <a:p>
            <a:pPr marL="628650" marR="0" lvl="1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fraca ligação à Internet ou a falta de eletricidade impedem alguns distritos de carregar os seus dados de vigilância em tempo útil ou de todo.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8731046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Apesar de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ser normalmente considerada uma ferramenta de gestão e não parte da epidemiologia, os factores são normalmente resumidos numa tabela que se assemelha a uma tabela epidemiológica dois a dois!  As colunas são factores úteis e prejudiciais. As linhas são os factores internos e externos.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 é que colocaria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fortes"?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Útil, interno, tão superior esquerdo!</a:t>
            </a: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 é que colocaria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fracos"?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Nocivo, interno, portanto superior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direito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 é que colocaria </a:t>
            </a:r>
            <a:r>
              <a:rPr lang="en-US" sz="1200" b="0" dirty="0">
                <a:effectLst/>
                <a:highlight>
                  <a:srgbClr val="FFFF00"/>
                </a:highlight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"? 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oportunidades seriam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úteis, externas, portanto, no canto inferior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esquerdo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"threats" (ameaças) seria "Harmful" (prejudicial), "external" (externo), portanto, no canto inferior direito.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Pergunte</a:t>
            </a:r>
            <a:r>
              <a:rPr lang="en-US" sz="1200" b="1" u="non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se existem perguntas ou esclarecimentos antes de passar ao diapositivo seguinte.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413611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a sua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FFOA, este é o modelo que deve utilizar. Quando visitar cada instalação, anote o que identificar como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fracos, oportunidades e ameaças. Em seguida, combine-os neste modelo.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identificar pelo menos 3-5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fracos, oportunidades e ameaças, classificando em primeiro lugar os mais importantes ou os mais comuns.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723198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etapa final consiste em fazer recomendações com base nos resultados da análise SWOT. 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um projeto proposto, existem factores para o seu sucesso?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um sistema de vigilância existente, como podemos melhorar o desempenho com base nas realidades no terreno? Quais são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 internos e as oportunidades externas de que podemos tirar partido? Como podemos minimizar ou superar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Estejam também atentos às ameaças. Elas podem ou não acontecer, mas estejam preparados para o caso de acontecerem! 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 2-3 recomendações para melhorar a vigilância. Estas podem ser dirigidas a um ou mais estabelecimentos de saúde, laboratórios ou outras fontes de informação com fraco desempenho, ou podem ser dirigidas a todos os estabelecimentos da zona, ou mesmo ao próprio Ministério da Saúde.  Mas seja realista nas suas recomendações. Fazer recomendações que sejam exequíveis tendo em conta as realidades da situação.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029376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resumir, FFOA significa Strengths (Forças), Weaknesses (Fraquezas), Opportunities (Oportunidades) e Threats (Ameaças).  Os Pontos Fortes e os Pontos Fracos são internos, sob o controlo da organização ou de parte da organização. As Oportunidades e Ameaças são factores externos.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é utilizada mais frequentemente para planeamento e melhoria de processos.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realizar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FFOA, identificamos e catalogamos os factores que podem ajudar a alcançar ou interferir na realização dos objectivos.  Para os nossos propósitos, irá realizar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para identificar os factores que podem ajudar ou interferir na melhoria da vigilância.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identifica factores baseados na realidade da situação,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ajuda os decisores a tomar decisões melhores e baseadas na realidade.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4733865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</a:t>
            </a:r>
            <a:r>
              <a:rPr lang="en-US" sz="1200" b="1" dirty="0">
                <a:effectLst/>
                <a:latin typeface="Arial Bold" panose="020B0704020202020204" pitchFamily="34" charset="0"/>
              </a:rPr>
              <a:t>do 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participante para ler os objectivos.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às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restantes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5648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Notas 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do 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i="0" u="sng" dirty="0">
                <a:latin typeface="Arial" panose="020B0604020202020204" pitchFamily="34" charset="0"/>
                <a:cs typeface="Arial" panose="020B0604020202020204" pitchFamily="34" charset="0"/>
              </a:rPr>
              <a:t>Peça a</a:t>
            </a:r>
            <a:r>
              <a:rPr lang="en-US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um voluntário para ler os objectivos de aprendizagem.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91878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verá,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faz parte do acompanhamento e da avaliação de um sistema de vigilância; e é também utilizada para planear um novo sistema de vigilância ou outra atividade.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32458-B0FD-4E0D-A69A-149897CA0B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095570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 sabe o que significam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F, F, O e A?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cada resposta.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fortes,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fracos,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oportunidades,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= ameaças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definir e discutir cada uma delas, mas primeiro vamos falar sobre o que é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FFOA!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415175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é um quadro para avaliar 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</a:t>
            </a:r>
            <a:r>
              <a:rPr lang="en-US" sz="120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</a:t>
            </a:r>
            <a:r>
              <a:rPr lang="en-US" sz="120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oportunidades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ameaças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É um método eficaz para o planeamento estratégico, mas também pode ser utilizado como uma ferramenta de monitorização e avaliação.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analisa factores internos e externos que ajudam a responder à pergunta: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"Quais são os factores, tanto internos como externos, susceptíveis de ajudar ou interferir na realização dos objectivos de um projeto ou atividade proposto ou em curso?"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é frequentemente uma atividade interactiva e participativa em que muitas pessoas são convidadas a dar o seu contributo.  Para a sua atividade de campo, vai realizá-la sozinho, sob a orientação do seu mentor.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84350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são feitas principalmente quando se planeia um novo projeto ou atividade ou quando se pretende melhorar um novo projeto ou atividade.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exemplo, suponhamos que os funcionários do ministério querem melhorar o sistema de vigilância existente. Ou talvez o Ministério da Agricultura veja a formação do FETP e queira uma formação semelhante para o seu pessoal veterinário e de controlo animal. Poderiam realizar uma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para identificar os factores que podem influenciar o sucesso.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 pode ajudar a identificar factores que não tinham sido pensados antes, incluindo obstáculos que têm de ser ultrapassados. Se os objectivos não parecerem atingíveis, talvez a organização precise de considerar um Plano B.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49798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dos seus projectos no terreno será a realização de visitas a alguns locais de notificação de vigilância para avaliar os seus conhecimentos e práticas na realização da vigilância. Estas visitas aos locais são por vezes designadas por Auditorias à Qualidade dos Dados, ou DQAs. Este projeto no terreno será uma boa oportunidade para realizar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FFOA.  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exemplo, vamos utilizar a vigilância efectuada pelo serviço distrital de saúde que recebe relatórios de vários estabelecimentos de saúde na sua jurisdição. Digamos que o serviço quer fazer um esforço para alcançar e manter uma vigilância de alta qualidade e atempada. Vamos discutir algumas formas eficazes de garantir dados de vigilância atempados e de alta qualidade utilizando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análise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FFOA.</a:t>
            </a: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617688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agora discutir as definições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fracos, oportunidades e ameaças. Vamos começar pelos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 são iniciativas ou atributos positivos que têm um bom desempenho interno na organização, atividade ou projeto. 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 ajudam a apoiar resultados bem sucedidos e a realização de objectivos e metas. Os atributos são positivos, na medida em que ajudam a atingir os objectivos. E são internos, fazem parte da organização ou estão sob o seu controlo.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77185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3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3.xml"/><Relationship Id="rId5" Type="http://schemas.openxmlformats.org/officeDocument/2006/relationships/diagramLayout" Target="../diagrams/layout3.xml"/><Relationship Id="rId4" Type="http://schemas.openxmlformats.org/officeDocument/2006/relationships/diagramData" Target="../diagrams/data3.xml"/></Relationships>
</file>

<file path=ppt/slideLayouts/_rels/slideLayout1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4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224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348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814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EA84921-E743-55F5-EBEE-CE0FA0402CEB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4D2CFD5-B87A-CF9C-0620-760E12D82C9B}"/>
              </a:ext>
            </a:extLst>
          </p:cNvPr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220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3" name="TextBox 26">
            <a:extLst>
              <a:ext uri="{FF2B5EF4-FFF2-40B4-BE49-F238E27FC236}">
                <a16:creationId xmlns:a16="http://schemas.microsoft.com/office/drawing/2014/main" id="{39D94991-4384-E674-D696-56842BCC5746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graphicFrame>
        <p:nvGraphicFramePr>
          <p:cNvPr id="8" name="Diagram 2">
            <a:extLst>
              <a:ext uri="{FF2B5EF4-FFF2-40B4-BE49-F238E27FC236}">
                <a16:creationId xmlns:a16="http://schemas.microsoft.com/office/drawing/2014/main" id="{36C9F754-A2FF-B3A5-F853-4126D7098130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859465273"/>
              </p:ext>
            </p:extLst>
          </p:nvPr>
        </p:nvGraphicFramePr>
        <p:xfrm>
          <a:off x="1256294" y="1609493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690525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11" name="TextBox 26">
            <a:extLst>
              <a:ext uri="{FF2B5EF4-FFF2-40B4-BE49-F238E27FC236}">
                <a16:creationId xmlns:a16="http://schemas.microsoft.com/office/drawing/2014/main" id="{338F1A32-CD8A-FB91-494B-5C03017219A3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74329D5-12C8-9EF2-6E78-26690E9096FD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Diagram 2">
            <a:extLst>
              <a:ext uri="{FF2B5EF4-FFF2-40B4-BE49-F238E27FC236}">
                <a16:creationId xmlns:a16="http://schemas.microsoft.com/office/drawing/2014/main" id="{B98F8C39-9045-AB27-E808-048660565944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3085184827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4" name="TextBox 3">
            <a:extLst>
              <a:ext uri="{FF2B5EF4-FFF2-40B4-BE49-F238E27FC236}">
                <a16:creationId xmlns:a16="http://schemas.microsoft.com/office/drawing/2014/main" id="{36F93740-E592-66CF-5653-04C5DA9C0B19}"/>
              </a:ext>
            </a:extLst>
          </p:cNvPr>
          <p:cNvSpPr txBox="1"/>
          <p:nvPr userDrawn="1"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270DB7A-163B-11D7-EEBE-0C058DD5E2F3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004CAB6D-E7D3-DC4A-2DB5-3CA80AA79018}"/>
              </a:ext>
            </a:extLst>
          </p:cNvPr>
          <p:cNvSpPr txBox="1"/>
          <p:nvPr userDrawn="1"/>
        </p:nvSpPr>
        <p:spPr>
          <a:xfrm>
            <a:off x="3587561" y="3390325"/>
            <a:ext cx="5426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3258836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TextBox 26">
            <a:extLst>
              <a:ext uri="{FF2B5EF4-FFF2-40B4-BE49-F238E27FC236}">
                <a16:creationId xmlns:a16="http://schemas.microsoft.com/office/drawing/2014/main" id="{269EFEF6-3CED-944E-6493-ECBA6146E838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BA35C8F-4ABD-A514-3698-423ACA84A428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2" name="Diagram 2">
            <a:extLst>
              <a:ext uri="{FF2B5EF4-FFF2-40B4-BE49-F238E27FC236}">
                <a16:creationId xmlns:a16="http://schemas.microsoft.com/office/drawing/2014/main" id="{181BB892-ECD3-8B53-F7FC-71BACD60BE3E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828796548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3" name="TextBox 3">
            <a:extLst>
              <a:ext uri="{FF2B5EF4-FFF2-40B4-BE49-F238E27FC236}">
                <a16:creationId xmlns:a16="http://schemas.microsoft.com/office/drawing/2014/main" id="{90A2EE1C-8F7E-8018-0321-33207204C38A}"/>
              </a:ext>
            </a:extLst>
          </p:cNvPr>
          <p:cNvSpPr txBox="1"/>
          <p:nvPr userDrawn="1"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607C6FD0-FE9F-7F31-4418-B69F593C349B}"/>
              </a:ext>
            </a:extLst>
          </p:cNvPr>
          <p:cNvSpPr/>
          <p:nvPr userDrawn="1"/>
        </p:nvSpPr>
        <p:spPr>
          <a:xfrm>
            <a:off x="3057523" y="1843087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9">
            <a:extLst>
              <a:ext uri="{FF2B5EF4-FFF2-40B4-BE49-F238E27FC236}">
                <a16:creationId xmlns:a16="http://schemas.microsoft.com/office/drawing/2014/main" id="{7876F48A-FA7A-8EE8-9B82-0BFCBFB528C8}"/>
              </a:ext>
            </a:extLst>
          </p:cNvPr>
          <p:cNvSpPr txBox="1"/>
          <p:nvPr userDrawn="1"/>
        </p:nvSpPr>
        <p:spPr>
          <a:xfrm>
            <a:off x="3587561" y="3390325"/>
            <a:ext cx="5426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1125580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2970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50457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0493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2027506" y="2951946"/>
            <a:ext cx="8136987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011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297302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559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62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8102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52618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53609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94910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02167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30C772CC-AAFA-4C73-AFE0-D56B211F5EE3}" type="datetimeFigureOut">
              <a:rPr lang="en-US" smtClean="0"/>
              <a:t>1/13/2026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C39DD34-687B-45FD-B13C-509BC6F1E71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9" name="Text Box 2058">
            <a:extLst>
              <a:ext uri="{FF2B5EF4-FFF2-40B4-BE49-F238E27FC236}">
                <a16:creationId xmlns:a16="http://schemas.microsoft.com/office/drawing/2014/main" id="{A8C9C2BE-B9E7-38EC-9D07-3D5E7AE9DE4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 dirty="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Text Box 2070">
            <a:extLst>
              <a:ext uri="{FF2B5EF4-FFF2-40B4-BE49-F238E27FC236}">
                <a16:creationId xmlns:a16="http://schemas.microsoft.com/office/drawing/2014/main" id="{CD8FBE1C-BF7F-FF08-6AD2-C5E44E86A981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3882C3CF-9242-0D48-3DB8-FD98048730B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FB63CA1-E948-4E51-34D5-278DE5471979}"/>
              </a:ext>
            </a:extLst>
          </p:cNvPr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34478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9380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859911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528227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de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112268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49391801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17676286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7925344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221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4166295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53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299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721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36735432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Ícones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155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Box 8">
            <a:extLst>
              <a:ext uri="{FF2B5EF4-FFF2-40B4-BE49-F238E27FC236}">
                <a16:creationId xmlns:a16="http://schemas.microsoft.com/office/drawing/2014/main" id="{70BC4114-09F0-0B09-DEE7-B09D0617A3C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4277784" y="6254750"/>
            <a:ext cx="3657600" cy="3365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itchFamily="49" charset="0"/>
                <a:cs typeface="Arial" charset="0"/>
              </a:defRPr>
            </a:lvl9pPr>
          </a:lstStyle>
          <a:p>
            <a:pPr algn="ctr" eaLnBrk="1" hangingPunct="1">
              <a:defRPr/>
            </a:pPr>
            <a:endParaRPr lang="en-US" sz="1600">
              <a:solidFill>
                <a:schemeClr val="bg1"/>
              </a:solidFill>
              <a:latin typeface="Franklin Gothic Medium Cond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6414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819" r:id="rId1"/>
    <p:sldLayoutId id="2147484820" r:id="rId2"/>
    <p:sldLayoutId id="2147484821" r:id="rId3"/>
    <p:sldLayoutId id="2147484822" r:id="rId4"/>
    <p:sldLayoutId id="2147484823" r:id="rId5"/>
    <p:sldLayoutId id="2147484824" r:id="rId6"/>
    <p:sldLayoutId id="2147484825" r:id="rId7"/>
    <p:sldLayoutId id="2147484826" r:id="rId8"/>
    <p:sldLayoutId id="2147484827" r:id="rId9"/>
    <p:sldLayoutId id="2147484828" r:id="rId10"/>
    <p:sldLayoutId id="2147484829" r:id="rId11"/>
    <p:sldLayoutId id="2147484830" r:id="rId12"/>
    <p:sldLayoutId id="2147484831" r:id="rId13"/>
    <p:sldLayoutId id="2147484832" r:id="rId14"/>
    <p:sldLayoutId id="2147484833" r:id="rId15"/>
    <p:sldLayoutId id="2147484834" r:id="rId16"/>
    <p:sldLayoutId id="2147484835" r:id="rId17"/>
    <p:sldLayoutId id="2147484836" r:id="rId18"/>
    <p:sldLayoutId id="2147484837" r:id="rId19"/>
    <p:sldLayoutId id="2147484838" r:id="rId20"/>
    <p:sldLayoutId id="2147484839" r:id="rId21"/>
    <p:sldLayoutId id="2147484840" r:id="rId22"/>
    <p:sldLayoutId id="2147484841" r:id="rId23"/>
    <p:sldLayoutId id="2147484842" r:id="rId24"/>
    <p:sldLayoutId id="2147484843" r:id="rId25"/>
    <p:sldLayoutId id="2147484844" r:id="rId26"/>
    <p:sldLayoutId id="2147484845" r:id="rId27"/>
    <p:sldLayoutId id="2147484846" r:id="rId28"/>
    <p:sldLayoutId id="2147484847" r:id="rId29"/>
    <p:sldLayoutId id="2147484848" r:id="rId30"/>
    <p:sldLayoutId id="2147484849" r:id="rId31"/>
    <p:sldLayoutId id="2147484850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Placeholder 27"/>
          <p:cNvSpPr>
            <a:spLocks noGrp="1"/>
          </p:cNvSpPr>
          <p:nvPr>
            <p:ph type="body" sz="quarter" idx="17"/>
          </p:nvPr>
        </p:nvSpPr>
        <p:spPr>
          <a:xfrm>
            <a:off x="518160" y="2110490"/>
            <a:ext cx="8397240" cy="1588535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dirty="0" err="1">
                <a:cs typeface="Times New Roman" panose="02020603050405020304" pitchFamily="18" charset="0"/>
              </a:rPr>
              <a:t>Análise</a:t>
            </a:r>
            <a:r>
              <a:rPr lang="en-US" altLang="en-US" dirty="0">
                <a:cs typeface="Times New Roman" panose="02020603050405020304" pitchFamily="18" charset="0"/>
              </a:rPr>
              <a:t> FFOA (SWOT </a:t>
            </a:r>
            <a:r>
              <a:rPr lang="en-US" altLang="en-US" sz="3200" i="1" dirty="0" err="1">
                <a:cs typeface="Times New Roman" panose="02020603050405020304" pitchFamily="18" charset="0"/>
              </a:rPr>
              <a:t>em</a:t>
            </a:r>
            <a:r>
              <a:rPr lang="en-US" altLang="en-US" sz="3200" i="1" dirty="0">
                <a:cs typeface="Times New Roman" panose="02020603050405020304" pitchFamily="18" charset="0"/>
              </a:rPr>
              <a:t> </a:t>
            </a:r>
            <a:r>
              <a:rPr lang="en-US" altLang="en-US" sz="3200" i="1" dirty="0" err="1">
                <a:cs typeface="Times New Roman" panose="02020603050405020304" pitchFamily="18" charset="0"/>
              </a:rPr>
              <a:t>inglês</a:t>
            </a:r>
            <a:r>
              <a:rPr lang="en-US" altLang="en-US" dirty="0"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20486" name="Text Placeholder 4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fontAlgn="base">
              <a:spcAft>
                <a:spcPct val="0"/>
              </a:spcAft>
            </a:pPr>
            <a:r>
              <a:rPr lang="en-US" altLang="en-US" dirty="0" err="1"/>
              <a:t>Oficina</a:t>
            </a:r>
            <a:r>
              <a:rPr lang="en-US" altLang="en-US" dirty="0"/>
              <a:t>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D02A-E345-E33C-1D23-6BADF3E5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Exemplos de </a:t>
            </a:r>
            <a:r>
              <a:rPr lang="en-US" dirty="0" err="1"/>
              <a:t>pontos</a:t>
            </a:r>
            <a:r>
              <a:rPr lang="en-US" dirty="0"/>
              <a:t> fortes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1DE2041-7931-2872-7D66-52D7C2F9C7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são alguns exemplos de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fortes numa unidade de cuidados de saúde que poderiam apoiar uma vigilância de </a:t>
            </a:r>
            <a:b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qualidade?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313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Projeto</a:t>
            </a:r>
            <a:r>
              <a:rPr lang="en-US" dirty="0"/>
              <a:t> AQD de Vigilância do FETP: </a:t>
            </a:r>
            <a:r>
              <a:rPr lang="en-US" dirty="0" err="1"/>
              <a:t>exemplos</a:t>
            </a:r>
            <a:r>
              <a:rPr lang="en-US" dirty="0"/>
              <a:t> de </a:t>
            </a:r>
            <a:r>
              <a:rPr lang="en-US" dirty="0" err="1"/>
              <a:t>pontos</a:t>
            </a:r>
            <a:r>
              <a:rPr lang="en-US" dirty="0"/>
              <a:t> fortes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Fatores</a:t>
            </a:r>
            <a:r>
              <a:rPr lang="en-US" dirty="0"/>
              <a:t> internos:</a:t>
            </a:r>
          </a:p>
          <a:p>
            <a:pPr lvl="1"/>
            <a:r>
              <a:rPr lang="en-US" dirty="0"/>
              <a:t>Um diretor médico experiente que apoia a vigilância</a:t>
            </a:r>
          </a:p>
          <a:p>
            <a:pPr lvl="1"/>
            <a:r>
              <a:rPr lang="en-US" dirty="0"/>
              <a:t>Pessoal bem formado</a:t>
            </a:r>
          </a:p>
          <a:p>
            <a:pPr lvl="1"/>
            <a:r>
              <a:rPr lang="en-US" dirty="0"/>
              <a:t>Procedimentos e processos operacionais normalizados</a:t>
            </a:r>
          </a:p>
          <a:p>
            <a:r>
              <a:rPr lang="en-US" dirty="0"/>
              <a:t>Resumo dos </a:t>
            </a:r>
            <a:r>
              <a:rPr lang="en-US" dirty="0" err="1"/>
              <a:t>pontos</a:t>
            </a:r>
            <a:r>
              <a:rPr lang="en-US" dirty="0"/>
              <a:t> fortes de todas as instalações visitadas</a:t>
            </a:r>
          </a:p>
          <a:p>
            <a:r>
              <a:rPr lang="en-US" dirty="0"/>
              <a:t>Mencionar uma </a:t>
            </a:r>
            <a:r>
              <a:rPr lang="en-US" dirty="0" err="1"/>
              <a:t>instalação</a:t>
            </a:r>
            <a:r>
              <a:rPr lang="en-US" dirty="0"/>
              <a:t> </a:t>
            </a:r>
            <a:r>
              <a:rPr lang="en-US" dirty="0" err="1"/>
              <a:t>excepcional</a:t>
            </a:r>
            <a:r>
              <a:rPr lang="en-US" dirty="0"/>
              <a:t> como modelo a seguir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07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5562600" cy="463930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Iniciativas ou atributos negativos que prejudicam o desempenho</a:t>
            </a:r>
          </a:p>
          <a:p>
            <a:pPr lvl="1"/>
            <a:r>
              <a:rPr lang="en-US" altLang="en-US" dirty="0"/>
              <a:t>Diminui o desempenho</a:t>
            </a:r>
          </a:p>
          <a:p>
            <a:pPr lvl="1"/>
            <a:r>
              <a:rPr lang="en-US" altLang="en-US" dirty="0"/>
              <a:t>Põe em risco a realização de </a:t>
            </a:r>
            <a:r>
              <a:rPr lang="en-US" altLang="en-US" dirty="0" err="1"/>
              <a:t>objetivos</a:t>
            </a:r>
            <a:r>
              <a:rPr lang="en-US" altLang="en-US" dirty="0"/>
              <a:t> e metas</a:t>
            </a:r>
          </a:p>
          <a:p>
            <a:pPr lvl="1"/>
            <a:r>
              <a:rPr lang="en-US" altLang="en-US" dirty="0"/>
              <a:t>Interno, </a:t>
            </a:r>
            <a:r>
              <a:rPr lang="en-GB" altLang="en-US" dirty="0"/>
              <a:t>ou seja, sob o </a:t>
            </a:r>
            <a:r>
              <a:rPr lang="en-GB" altLang="en-US" dirty="0" err="1"/>
              <a:t>controle</a:t>
            </a:r>
            <a:r>
              <a:rPr lang="en-GB" altLang="en-US" dirty="0"/>
              <a:t> </a:t>
            </a:r>
            <a:br>
              <a:rPr lang="en-GB" altLang="en-US" dirty="0"/>
            </a:br>
            <a:r>
              <a:rPr lang="en-GB" altLang="en-US" dirty="0"/>
              <a:t>da organização</a:t>
            </a:r>
          </a:p>
          <a:p>
            <a:pPr lvl="1"/>
            <a:endParaRPr lang="en-US" altLang="en-US" dirty="0"/>
          </a:p>
          <a:p>
            <a:pPr lvl="1"/>
            <a:endParaRPr lang="en-US" altLang="en-US" sz="2800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Pontos </a:t>
            </a:r>
            <a:r>
              <a:rPr lang="en-US" dirty="0" err="1"/>
              <a:t>fracos</a:t>
            </a:r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A0E5D4A3-2110-0D30-8948-8F45FA65DE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496810"/>
              </p:ext>
            </p:extLst>
          </p:nvPr>
        </p:nvGraphicFramePr>
        <p:xfrm>
          <a:off x="6868732" y="1813774"/>
          <a:ext cx="3978919" cy="447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8919">
                  <a:extLst>
                    <a:ext uri="{9D8B030D-6E8A-4147-A177-3AD203B41FA5}">
                      <a16:colId xmlns:a16="http://schemas.microsoft.com/office/drawing/2014/main" val="166796799"/>
                    </a:ext>
                  </a:extLst>
                </a:gridCol>
              </a:tblGrid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Pontos Fortes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319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Pontos </a:t>
                      </a:r>
                      <a:r>
                        <a:rPr lang="en-US" sz="3200" b="1" dirty="0" err="1">
                          <a:solidFill>
                            <a:schemeClr val="tx1"/>
                          </a:solidFill>
                        </a:rPr>
                        <a:t>Fracos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82593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Oportunidades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18900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Ameaças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096560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AB50BD24-3824-6649-8216-2D82686C0427}"/>
              </a:ext>
            </a:extLst>
          </p:cNvPr>
          <p:cNvSpPr/>
          <p:nvPr/>
        </p:nvSpPr>
        <p:spPr>
          <a:xfrm>
            <a:off x="6835462" y="2921192"/>
            <a:ext cx="4061402" cy="1127067"/>
          </a:xfrm>
          <a:prstGeom prst="rect">
            <a:avLst/>
          </a:prstGeom>
          <a:noFill/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2553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D02A-E345-E33C-1D23-6BADF3E5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Exemplos de </a:t>
            </a:r>
            <a:r>
              <a:rPr lang="en-US" dirty="0" err="1"/>
              <a:t>pontos</a:t>
            </a:r>
            <a:r>
              <a:rPr lang="en-US" dirty="0"/>
              <a:t> </a:t>
            </a:r>
            <a:r>
              <a:rPr lang="en-US" dirty="0" err="1"/>
              <a:t>fracos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D0FC0C92-8B71-4F23-6DE9-AB92323E467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são alguns exemplos de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fracos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numa unidade de cuidados de saúde que poderiam apoiar uma vigilância de </a:t>
            </a:r>
            <a:b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qualidade?</a:t>
            </a:r>
          </a:p>
        </p:txBody>
      </p:sp>
    </p:spTree>
    <p:extLst>
      <p:ext uri="{BB962C8B-B14F-4D97-AF65-F5344CB8AC3E}">
        <p14:creationId xmlns:p14="http://schemas.microsoft.com/office/powerpoint/2010/main" val="23230478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BDA2C1A4-D257-2A88-5A88-A6A94BF6BE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Projeto</a:t>
            </a:r>
            <a:r>
              <a:rPr lang="en-US" dirty="0"/>
              <a:t> AQD de Vigilância do FETP: </a:t>
            </a:r>
            <a:r>
              <a:rPr lang="en-US" dirty="0" err="1"/>
              <a:t>exemplos</a:t>
            </a:r>
            <a:r>
              <a:rPr lang="en-US" dirty="0"/>
              <a:t> de </a:t>
            </a:r>
            <a:r>
              <a:rPr lang="en-US" dirty="0" err="1"/>
              <a:t>pontos</a:t>
            </a:r>
            <a:r>
              <a:rPr lang="en-US" dirty="0"/>
              <a:t> </a:t>
            </a:r>
            <a:r>
              <a:rPr lang="en-US" dirty="0" err="1"/>
              <a:t>fracos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Fatores</a:t>
            </a:r>
            <a:r>
              <a:rPr lang="en-US" dirty="0"/>
              <a:t> internos:</a:t>
            </a:r>
          </a:p>
          <a:p>
            <a:pPr lvl="1"/>
            <a:r>
              <a:rPr lang="en-US" dirty="0" err="1"/>
              <a:t>Desinformação</a:t>
            </a:r>
            <a:r>
              <a:rPr lang="en-US" dirty="0"/>
              <a:t> sobre a necessidade e a importância da </a:t>
            </a:r>
            <a:r>
              <a:rPr lang="en-US" dirty="0" err="1"/>
              <a:t>notificação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de doenças</a:t>
            </a:r>
          </a:p>
          <a:p>
            <a:pPr lvl="1"/>
            <a:r>
              <a:rPr lang="en-US" dirty="0"/>
              <a:t>Falta de liderança</a:t>
            </a:r>
          </a:p>
          <a:p>
            <a:pPr lvl="1"/>
            <a:r>
              <a:rPr lang="en-US" dirty="0"/>
              <a:t>Falta de </a:t>
            </a:r>
            <a:r>
              <a:rPr lang="en-US" dirty="0" err="1"/>
              <a:t>pessoal</a:t>
            </a:r>
            <a:r>
              <a:rPr lang="en-US" dirty="0"/>
              <a:t> </a:t>
            </a:r>
            <a:r>
              <a:rPr lang="en-US" dirty="0" err="1"/>
              <a:t>qualificado</a:t>
            </a:r>
            <a:endParaRPr lang="en-US" dirty="0"/>
          </a:p>
          <a:p>
            <a:r>
              <a:rPr lang="en-US" dirty="0"/>
              <a:t>Resumo dos </a:t>
            </a:r>
            <a:r>
              <a:rPr lang="en-US" dirty="0" err="1"/>
              <a:t>pontos</a:t>
            </a:r>
            <a:r>
              <a:rPr lang="en-US" dirty="0"/>
              <a:t> fracos de todas as instalações visitadas</a:t>
            </a:r>
          </a:p>
          <a:p>
            <a:r>
              <a:rPr lang="en-US" dirty="0"/>
              <a:t>Mencionar uma instalação específica se for </a:t>
            </a:r>
            <a:r>
              <a:rPr lang="en-US" dirty="0" err="1"/>
              <a:t>motivo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de preocupação</a:t>
            </a:r>
          </a:p>
        </p:txBody>
      </p:sp>
    </p:spTree>
    <p:extLst>
      <p:ext uri="{BB962C8B-B14F-4D97-AF65-F5344CB8AC3E}">
        <p14:creationId xmlns:p14="http://schemas.microsoft.com/office/powerpoint/2010/main" val="2188326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5972197" cy="4639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/>
              <a:t>Fatores</a:t>
            </a:r>
            <a:r>
              <a:rPr lang="en-US" dirty="0"/>
              <a:t> que podem ajudar as organizações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atividades</a:t>
            </a:r>
            <a:r>
              <a:rPr lang="en-US" dirty="0"/>
              <a:t> a </a:t>
            </a:r>
            <a:r>
              <a:rPr lang="en-US" dirty="0" err="1"/>
              <a:t>atingir</a:t>
            </a:r>
            <a:r>
              <a:rPr lang="en-US" dirty="0"/>
              <a:t> </a:t>
            </a:r>
            <a:r>
              <a:rPr lang="en-US" dirty="0" err="1"/>
              <a:t>objetivos</a:t>
            </a:r>
            <a:r>
              <a:rPr lang="en-US" dirty="0"/>
              <a:t> e metas</a:t>
            </a:r>
          </a:p>
          <a:p>
            <a:pPr lvl="1"/>
            <a:r>
              <a:rPr lang="en-US" dirty="0" err="1"/>
              <a:t>Fatores</a:t>
            </a:r>
            <a:r>
              <a:rPr lang="en-US" dirty="0"/>
              <a:t> </a:t>
            </a:r>
            <a:r>
              <a:rPr lang="en-US" dirty="0" err="1"/>
              <a:t>positivos</a:t>
            </a:r>
            <a:endParaRPr lang="en-US" dirty="0"/>
          </a:p>
          <a:p>
            <a:pPr lvl="1"/>
            <a:r>
              <a:rPr lang="en-US" dirty="0" err="1"/>
              <a:t>Externos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Oportunidades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A9C2B65-2BC7-D322-5D6E-DCB08F7116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8054925"/>
              </p:ext>
            </p:extLst>
          </p:nvPr>
        </p:nvGraphicFramePr>
        <p:xfrm>
          <a:off x="6868732" y="1717182"/>
          <a:ext cx="4003067" cy="447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03067">
                  <a:extLst>
                    <a:ext uri="{9D8B030D-6E8A-4147-A177-3AD203B41FA5}">
                      <a16:colId xmlns:a16="http://schemas.microsoft.com/office/drawing/2014/main" val="166796799"/>
                    </a:ext>
                  </a:extLst>
                </a:gridCol>
              </a:tblGrid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Pontos Fortes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319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Pontos </a:t>
                      </a:r>
                      <a:r>
                        <a:rPr lang="en-US" sz="3200" b="1" dirty="0" err="1">
                          <a:solidFill>
                            <a:schemeClr val="tx1"/>
                          </a:solidFill>
                        </a:rPr>
                        <a:t>Fracos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82593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Oportunidades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18900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Ameaças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096560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6C7B8323-B5F1-956F-A55F-A700146A8803}"/>
              </a:ext>
            </a:extLst>
          </p:cNvPr>
          <p:cNvSpPr/>
          <p:nvPr/>
        </p:nvSpPr>
        <p:spPr>
          <a:xfrm>
            <a:off x="6867659" y="3951501"/>
            <a:ext cx="4061402" cy="1127067"/>
          </a:xfrm>
          <a:prstGeom prst="rect">
            <a:avLst/>
          </a:prstGeom>
          <a:noFill/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5296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D02A-E345-E33C-1D23-6BADF3E5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Exemplos de </a:t>
            </a:r>
            <a:r>
              <a:rPr lang="en-US" dirty="0" err="1"/>
              <a:t>oportunidades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5E53E87-1204-42F7-E3AE-769AF207B99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são alguns exemplos de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unidade de cuidados de saúde que poderiam apoiar uma vigilância de </a:t>
            </a:r>
            <a:b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qualidade?</a:t>
            </a:r>
          </a:p>
        </p:txBody>
      </p:sp>
    </p:spTree>
    <p:extLst>
      <p:ext uri="{BB962C8B-B14F-4D97-AF65-F5344CB8AC3E}">
        <p14:creationId xmlns:p14="http://schemas.microsoft.com/office/powerpoint/2010/main" val="163181872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2">
            <a:extLst>
              <a:ext uri="{FF2B5EF4-FFF2-40B4-BE49-F238E27FC236}">
                <a16:creationId xmlns:a16="http://schemas.microsoft.com/office/drawing/2014/main" id="{A1C19BC8-3533-38F4-EB5F-152ABA3B97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Projeto</a:t>
            </a:r>
            <a:r>
              <a:rPr lang="en-US" dirty="0"/>
              <a:t> AQD de Vigilância do FETP: </a:t>
            </a:r>
            <a:r>
              <a:rPr lang="en-US" dirty="0" err="1"/>
              <a:t>exemplos</a:t>
            </a:r>
            <a:r>
              <a:rPr lang="en-US" dirty="0"/>
              <a:t> de </a:t>
            </a:r>
            <a:r>
              <a:rPr lang="en-US" dirty="0" err="1"/>
              <a:t>oportunidades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Fatores</a:t>
            </a:r>
            <a:r>
              <a:rPr lang="en-US" dirty="0"/>
              <a:t> externos, tais como:</a:t>
            </a:r>
          </a:p>
          <a:p>
            <a:pPr lvl="1"/>
            <a:r>
              <a:rPr lang="en-US" dirty="0"/>
              <a:t>Recursos e/ou financiamento disponíveis</a:t>
            </a:r>
          </a:p>
          <a:p>
            <a:pPr lvl="1"/>
            <a:r>
              <a:rPr lang="en-US" dirty="0"/>
              <a:t>Cooperação e compreensão dos parceiros</a:t>
            </a:r>
          </a:p>
          <a:p>
            <a:pPr lvl="1"/>
            <a:r>
              <a:rPr lang="en-US" dirty="0" err="1"/>
              <a:t>Especialistas</a:t>
            </a:r>
            <a:r>
              <a:rPr lang="en-US" dirty="0"/>
              <a:t> em formação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06254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Ameaças</a:t>
            </a:r>
          </a:p>
        </p:txBody>
      </p:sp>
      <p:sp>
        <p:nvSpPr>
          <p:cNvPr id="14" name="Content Placeholder 3">
            <a:extLst>
              <a:ext uri="{FF2B5EF4-FFF2-40B4-BE49-F238E27FC236}">
                <a16:creationId xmlns:a16="http://schemas.microsoft.com/office/drawing/2014/main" id="{1B09BB41-25EA-2954-40B7-352C6FE415BC}"/>
              </a:ext>
            </a:extLst>
          </p:cNvPr>
          <p:cNvSpPr txBox="1">
            <a:spLocks/>
          </p:cNvSpPr>
          <p:nvPr/>
        </p:nvSpPr>
        <p:spPr>
          <a:xfrm>
            <a:off x="5867400" y="1651461"/>
            <a:ext cx="5486400" cy="446670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None/>
              <a:tabLst/>
              <a:defRPr/>
            </a:pPr>
            <a:r>
              <a:rPr kumimoji="0" lang="en-US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Fatores</a:t>
            </a: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que podem interferir na realização dos </a:t>
            </a:r>
            <a:r>
              <a:rPr kumimoji="0" lang="en-US" alt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objetivos</a:t>
            </a:r>
            <a:r>
              <a:rPr kumimoji="0" lang="en-US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 metas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Fatores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negativos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Fora do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controle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 organização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controle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da atividade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endParaRPr lang="en-US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1A63101-1291-F412-9531-7619E5D4C4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5810142"/>
              </p:ext>
            </p:extLst>
          </p:nvPr>
        </p:nvGraphicFramePr>
        <p:xfrm>
          <a:off x="1083971" y="1642055"/>
          <a:ext cx="4015141" cy="447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15141">
                  <a:extLst>
                    <a:ext uri="{9D8B030D-6E8A-4147-A177-3AD203B41FA5}">
                      <a16:colId xmlns:a16="http://schemas.microsoft.com/office/drawing/2014/main" val="166796799"/>
                    </a:ext>
                  </a:extLst>
                </a:gridCol>
              </a:tblGrid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Pontos Fortes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319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Pontos </a:t>
                      </a:r>
                      <a:r>
                        <a:rPr lang="en-US" sz="3200" b="1" dirty="0" err="1">
                          <a:solidFill>
                            <a:schemeClr val="tx1"/>
                          </a:solidFill>
                        </a:rPr>
                        <a:t>Fracos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82593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Oportunidades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18900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Ameaças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09656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3C7F91F7-5237-99EF-E31A-0C4B0533DEFB}"/>
              </a:ext>
            </a:extLst>
          </p:cNvPr>
          <p:cNvSpPr/>
          <p:nvPr/>
        </p:nvSpPr>
        <p:spPr>
          <a:xfrm>
            <a:off x="1088265" y="4991471"/>
            <a:ext cx="4061402" cy="1127067"/>
          </a:xfrm>
          <a:prstGeom prst="rect">
            <a:avLst/>
          </a:prstGeom>
          <a:noFill/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276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3D02A-E345-E33C-1D23-6BADF3E584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Exemplos de </a:t>
            </a:r>
            <a:r>
              <a:rPr lang="en-US" dirty="0" err="1"/>
              <a:t>ameaças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A3A409F-0BA0-5083-4183-875F1F413D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são alguns exemplos de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ameaças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numa unidade de cuidados de saúde que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poderiam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atrapalhar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uma vigilância de alta qualidade?</a:t>
            </a:r>
          </a:p>
        </p:txBody>
      </p:sp>
    </p:spTree>
    <p:extLst>
      <p:ext uri="{BB962C8B-B14F-4D97-AF65-F5344CB8AC3E}">
        <p14:creationId xmlns:p14="http://schemas.microsoft.com/office/powerpoint/2010/main" val="1009790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49364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Projeto DQA de </a:t>
            </a:r>
            <a:r>
              <a:rPr lang="en-US" dirty="0" err="1"/>
              <a:t>vigilância</a:t>
            </a:r>
            <a:r>
              <a:rPr lang="en-US" dirty="0"/>
              <a:t> do FETP: </a:t>
            </a:r>
            <a:r>
              <a:rPr lang="en-US" dirty="0" err="1"/>
              <a:t>Exemplos</a:t>
            </a:r>
            <a:r>
              <a:rPr lang="en-US" dirty="0"/>
              <a:t> de </a:t>
            </a:r>
            <a:r>
              <a:rPr lang="en-US" dirty="0" err="1"/>
              <a:t>ameaças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Fatores</a:t>
            </a:r>
            <a:r>
              <a:rPr lang="en-US" dirty="0"/>
              <a:t> externos, tais como:</a:t>
            </a:r>
          </a:p>
          <a:p>
            <a:pPr lvl="1"/>
            <a:r>
              <a:rPr lang="en-US" dirty="0"/>
              <a:t>Cortes inesperados no orçamento da saúde</a:t>
            </a:r>
          </a:p>
          <a:p>
            <a:pPr lvl="1"/>
            <a:r>
              <a:rPr lang="en-US" dirty="0"/>
              <a:t>Alteração do apoio e/ou das prioridades dos parceiros</a:t>
            </a:r>
          </a:p>
          <a:p>
            <a:pPr lvl="1"/>
            <a:r>
              <a:rPr lang="en-US" dirty="0" err="1"/>
              <a:t>Fraca</a:t>
            </a:r>
            <a:r>
              <a:rPr lang="en-US" dirty="0"/>
              <a:t> </a:t>
            </a:r>
            <a:r>
              <a:rPr lang="en-US" dirty="0" err="1"/>
              <a:t>conectividade</a:t>
            </a:r>
            <a:r>
              <a:rPr lang="en-US" dirty="0"/>
              <a:t> à Internet ou </a:t>
            </a:r>
            <a:r>
              <a:rPr lang="en-US" dirty="0" err="1"/>
              <a:t>eletricidade</a:t>
            </a:r>
            <a:r>
              <a:rPr lang="en-US" dirty="0"/>
              <a:t> </a:t>
            </a:r>
            <a:r>
              <a:rPr lang="en-US" dirty="0" err="1"/>
              <a:t>intermitente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1940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Análise</a:t>
            </a:r>
            <a:r>
              <a:rPr lang="en-US" dirty="0"/>
              <a:t> FFOA - Tabela 2 por 2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394058"/>
              </p:ext>
            </p:extLst>
          </p:nvPr>
        </p:nvGraphicFramePr>
        <p:xfrm>
          <a:off x="3792290" y="2306782"/>
          <a:ext cx="5852160" cy="3713018"/>
        </p:xfrm>
        <a:graphic>
          <a:graphicData uri="http://schemas.openxmlformats.org/drawingml/2006/table">
            <a:tbl>
              <a:tblPr firstRow="1" firstCol="1" bandRow="1"/>
              <a:tblGrid>
                <a:gridCol w="2890825">
                  <a:extLst>
                    <a:ext uri="{9D8B030D-6E8A-4147-A177-3AD203B41FA5}">
                      <a16:colId xmlns:a16="http://schemas.microsoft.com/office/drawing/2014/main" val="3976295595"/>
                    </a:ext>
                  </a:extLst>
                </a:gridCol>
                <a:gridCol w="2961335">
                  <a:extLst>
                    <a:ext uri="{9D8B030D-6E8A-4147-A177-3AD203B41FA5}">
                      <a16:colId xmlns:a16="http://schemas.microsoft.com/office/drawing/2014/main" val="2528558495"/>
                    </a:ext>
                  </a:extLst>
                </a:gridCol>
              </a:tblGrid>
              <a:tr h="1828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991873"/>
                  </a:ext>
                </a:extLst>
              </a:tr>
              <a:tr h="188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1054023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40511" y="3077790"/>
            <a:ext cx="14830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Interno</a:t>
            </a:r>
            <a:endParaRPr lang="en-US" sz="2800" b="1" dirty="0"/>
          </a:p>
        </p:txBody>
      </p:sp>
      <p:sp>
        <p:nvSpPr>
          <p:cNvPr id="8" name="Rectangle 7"/>
          <p:cNvSpPr/>
          <p:nvPr/>
        </p:nvSpPr>
        <p:spPr>
          <a:xfrm>
            <a:off x="1981200" y="4876800"/>
            <a:ext cx="16033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Externo</a:t>
            </a:r>
            <a:endParaRPr lang="en-US" sz="2800" b="1" dirty="0"/>
          </a:p>
        </p:txBody>
      </p:sp>
      <p:sp>
        <p:nvSpPr>
          <p:cNvPr id="9" name="Rectangle 8"/>
          <p:cNvSpPr/>
          <p:nvPr/>
        </p:nvSpPr>
        <p:spPr>
          <a:xfrm>
            <a:off x="3792291" y="1473147"/>
            <a:ext cx="276550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 dirty="0">
                <a:latin typeface="Arial" charset="0"/>
                <a:ea typeface="Arial" charset="0"/>
                <a:cs typeface="Arial" charset="0"/>
              </a:rPr>
              <a:t>Útil</a:t>
            </a: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para atingir os objectivos</a:t>
            </a:r>
            <a:endParaRPr lang="en-US" sz="2000" dirty="0"/>
          </a:p>
        </p:txBody>
      </p:sp>
      <p:sp>
        <p:nvSpPr>
          <p:cNvPr id="10" name="Rectangle 9"/>
          <p:cNvSpPr/>
          <p:nvPr/>
        </p:nvSpPr>
        <p:spPr>
          <a:xfrm>
            <a:off x="6711775" y="1473148"/>
            <a:ext cx="28921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b="1">
                <a:latin typeface="Arial" charset="0"/>
                <a:ea typeface="Arial" charset="0"/>
                <a:cs typeface="Arial" charset="0"/>
              </a:rPr>
              <a:t>Prejudicial</a:t>
            </a:r>
            <a:endParaRPr lang="en-US" sz="2800" b="1" dirty="0">
              <a:latin typeface="Arial" charset="0"/>
              <a:ea typeface="Arial" charset="0"/>
              <a:cs typeface="Arial" charset="0"/>
            </a:endParaRPr>
          </a:p>
          <a:p>
            <a:pPr algn="ctr"/>
            <a:r>
              <a:rPr lang="en-US" sz="2000" dirty="0">
                <a:latin typeface="Arial" charset="0"/>
                <a:cs typeface="Arial" charset="0"/>
              </a:rPr>
              <a:t>para atingir </a:t>
            </a:r>
            <a:r>
              <a:rPr lang="en-US" sz="2000" dirty="0" err="1">
                <a:latin typeface="Arial" charset="0"/>
                <a:cs typeface="Arial" charset="0"/>
              </a:rPr>
              <a:t>os</a:t>
            </a:r>
            <a:r>
              <a:rPr lang="en-US" sz="2000" dirty="0">
                <a:latin typeface="Arial" charset="0"/>
                <a:cs typeface="Arial" charset="0"/>
              </a:rPr>
              <a:t> </a:t>
            </a:r>
            <a:r>
              <a:rPr lang="en-US" sz="2000" dirty="0" err="1">
                <a:latin typeface="Arial" charset="0"/>
                <a:cs typeface="Arial" charset="0"/>
              </a:rPr>
              <a:t>objetivos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348285"/>
              </p:ext>
            </p:extLst>
          </p:nvPr>
        </p:nvGraphicFramePr>
        <p:xfrm>
          <a:off x="3795339" y="2304143"/>
          <a:ext cx="2890825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2890825">
                  <a:extLst>
                    <a:ext uri="{9D8B030D-6E8A-4147-A177-3AD203B41FA5}">
                      <a16:colId xmlns:a16="http://schemas.microsoft.com/office/drawing/2014/main" val="3976295595"/>
                    </a:ext>
                  </a:extLst>
                </a:gridCol>
              </a:tblGrid>
              <a:tr h="1828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109648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Pontos Fortes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Interno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5991873"/>
                  </a:ext>
                </a:extLst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5612845"/>
              </p:ext>
            </p:extLst>
          </p:nvPr>
        </p:nvGraphicFramePr>
        <p:xfrm>
          <a:off x="6681592" y="2328833"/>
          <a:ext cx="2961335" cy="1828800"/>
        </p:xfrm>
        <a:graphic>
          <a:graphicData uri="http://schemas.openxmlformats.org/drawingml/2006/table">
            <a:tbl>
              <a:tblPr firstRow="1" firstCol="1" bandRow="1"/>
              <a:tblGrid>
                <a:gridCol w="2961335">
                  <a:extLst>
                    <a:ext uri="{9D8B030D-6E8A-4147-A177-3AD203B41FA5}">
                      <a16:colId xmlns:a16="http://schemas.microsoft.com/office/drawing/2014/main" val="2528558495"/>
                    </a:ext>
                  </a:extLst>
                </a:gridCol>
              </a:tblGrid>
              <a:tr h="182880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109648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Pontos </a:t>
                      </a:r>
                      <a:r>
                        <a:rPr lang="en-US" sz="2800" b="0" dirty="0" err="1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Fracos</a:t>
                      </a:r>
                      <a:endParaRPr lang="en-US" sz="2800" b="0" dirty="0">
                        <a:solidFill>
                          <a:schemeClr val="tx1"/>
                        </a:solidFill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Interno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675991873"/>
                  </a:ext>
                </a:extLst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82801"/>
              </p:ext>
            </p:extLst>
          </p:nvPr>
        </p:nvGraphicFramePr>
        <p:xfrm>
          <a:off x="3798387" y="4116128"/>
          <a:ext cx="2890825" cy="1884218"/>
        </p:xfrm>
        <a:graphic>
          <a:graphicData uri="http://schemas.openxmlformats.org/drawingml/2006/table">
            <a:tbl>
              <a:tblPr firstRow="1" firstCol="1" bandRow="1"/>
              <a:tblGrid>
                <a:gridCol w="2890825">
                  <a:extLst>
                    <a:ext uri="{9D8B030D-6E8A-4147-A177-3AD203B41FA5}">
                      <a16:colId xmlns:a16="http://schemas.microsoft.com/office/drawing/2014/main" val="3976295595"/>
                    </a:ext>
                  </a:extLst>
                </a:gridCol>
              </a:tblGrid>
              <a:tr h="188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109648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Oportunidades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Externo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1054023"/>
                  </a:ext>
                </a:extLst>
              </a:tr>
            </a:tbl>
          </a:graphicData>
        </a:graphic>
      </p:graphicFrame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6891"/>
              </p:ext>
            </p:extLst>
          </p:nvPr>
        </p:nvGraphicFramePr>
        <p:xfrm>
          <a:off x="6705601" y="4114800"/>
          <a:ext cx="2961335" cy="1884218"/>
        </p:xfrm>
        <a:graphic>
          <a:graphicData uri="http://schemas.openxmlformats.org/drawingml/2006/table">
            <a:tbl>
              <a:tblPr firstRow="1" firstCol="1" bandRow="1"/>
              <a:tblGrid>
                <a:gridCol w="2961335">
                  <a:extLst>
                    <a:ext uri="{9D8B030D-6E8A-4147-A177-3AD203B41FA5}">
                      <a16:colId xmlns:a16="http://schemas.microsoft.com/office/drawing/2014/main" val="2528558495"/>
                    </a:ext>
                  </a:extLst>
                </a:gridCol>
              </a:tblGrid>
              <a:tr h="188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4000" b="1" dirty="0">
                          <a:solidFill>
                            <a:srgbClr val="109648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Ameaças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0" dirty="0"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Externo</a:t>
                      </a:r>
                    </a:p>
                  </a:txBody>
                  <a:tcPr marL="68580" marR="68580" marT="0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20105402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585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Modelo de </a:t>
            </a:r>
            <a:r>
              <a:rPr lang="en-US" altLang="en-US" dirty="0" err="1"/>
              <a:t>análise</a:t>
            </a:r>
            <a:r>
              <a:rPr lang="en-US" altLang="en-US" dirty="0"/>
              <a:t> FFOA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421562"/>
              </p:ext>
            </p:extLst>
          </p:nvPr>
        </p:nvGraphicFramePr>
        <p:xfrm>
          <a:off x="2286000" y="1539240"/>
          <a:ext cx="7515226" cy="4937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757613">
                  <a:extLst>
                    <a:ext uri="{9D8B030D-6E8A-4147-A177-3AD203B41FA5}">
                      <a16:colId xmlns:a16="http://schemas.microsoft.com/office/drawing/2014/main" val="941637893"/>
                    </a:ext>
                  </a:extLst>
                </a:gridCol>
                <a:gridCol w="3757613">
                  <a:extLst>
                    <a:ext uri="{9D8B030D-6E8A-4147-A177-3AD203B41FA5}">
                      <a16:colId xmlns:a16="http://schemas.microsoft.com/office/drawing/2014/main" val="2462259766"/>
                    </a:ext>
                  </a:extLst>
                </a:gridCol>
              </a:tblGrid>
              <a:tr h="226853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0964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Pontos Fortes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0964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Pontos </a:t>
                      </a:r>
                      <a:r>
                        <a:rPr lang="en-US" sz="2400" b="1" dirty="0" err="1">
                          <a:solidFill>
                            <a:srgbClr val="10964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Fracos</a:t>
                      </a:r>
                      <a:endParaRPr lang="en-US" sz="2400" b="1" dirty="0">
                        <a:solidFill>
                          <a:srgbClr val="109648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0066794"/>
                  </a:ext>
                </a:extLst>
              </a:tr>
              <a:tr h="2268538"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0964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Oportunidades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1" dirty="0">
                          <a:solidFill>
                            <a:srgbClr val="109648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Ameaças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</a:t>
                      </a:r>
                    </a:p>
                    <a:p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</a:t>
                      </a:r>
                    </a:p>
                    <a:p>
                      <a:endParaRPr lang="en-US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53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5782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Com base na </a:t>
            </a:r>
            <a:r>
              <a:rPr lang="en-US" dirty="0" err="1"/>
              <a:t>análise</a:t>
            </a:r>
            <a:r>
              <a:rPr lang="en-US" dirty="0"/>
              <a:t> FFOA</a:t>
            </a:r>
          </a:p>
          <a:p>
            <a:pPr lvl="1"/>
            <a:r>
              <a:rPr lang="en-US" dirty="0" err="1"/>
              <a:t>Aproveitar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pontos</a:t>
            </a:r>
            <a:r>
              <a:rPr lang="en-US" dirty="0"/>
              <a:t> fortes e as oportunidades</a:t>
            </a:r>
          </a:p>
          <a:p>
            <a:pPr lvl="1"/>
            <a:r>
              <a:rPr lang="en-US" dirty="0"/>
              <a:t>Ultrapassar ou minimizar os </a:t>
            </a:r>
            <a:r>
              <a:rPr lang="en-US" dirty="0" err="1"/>
              <a:t>pontos</a:t>
            </a:r>
            <a:r>
              <a:rPr lang="en-US" dirty="0"/>
              <a:t> fracos</a:t>
            </a:r>
          </a:p>
          <a:p>
            <a:pPr lvl="1"/>
            <a:r>
              <a:rPr lang="en-US" dirty="0"/>
              <a:t>Estar atento às ameaças</a:t>
            </a:r>
          </a:p>
          <a:p>
            <a:r>
              <a:rPr lang="en-US" dirty="0"/>
              <a:t>2-3 recomendações para melhorar a vigilância</a:t>
            </a:r>
          </a:p>
          <a:p>
            <a:r>
              <a:rPr lang="en-US" dirty="0"/>
              <a:t>Visar um ou ambos</a:t>
            </a:r>
          </a:p>
          <a:p>
            <a:pPr lvl="1"/>
            <a:r>
              <a:rPr lang="en-US" dirty="0"/>
              <a:t>Instalações com mau desempenho</a:t>
            </a:r>
          </a:p>
          <a:p>
            <a:pPr lvl="1"/>
            <a:r>
              <a:rPr lang="en-US" dirty="0"/>
              <a:t>Todas as instalações na zona</a:t>
            </a:r>
          </a:p>
          <a:p>
            <a:r>
              <a:rPr lang="en-US" dirty="0"/>
              <a:t>Recomendações realistas e exequíveis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Etapa final: Recomendações</a:t>
            </a:r>
          </a:p>
        </p:txBody>
      </p:sp>
    </p:spTree>
    <p:extLst>
      <p:ext uri="{BB962C8B-B14F-4D97-AF65-F5344CB8AC3E}">
        <p14:creationId xmlns:p14="http://schemas.microsoft.com/office/powerpoint/2010/main" val="135065663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FFOA</a:t>
            </a:r>
          </a:p>
          <a:p>
            <a:pPr lvl="1"/>
            <a:r>
              <a:rPr lang="en-US" dirty="0"/>
              <a:t>Interno: Pontos fortes, </a:t>
            </a:r>
            <a:r>
              <a:rPr lang="en-US" dirty="0" err="1"/>
              <a:t>pontos</a:t>
            </a:r>
            <a:r>
              <a:rPr lang="en-US" dirty="0"/>
              <a:t> fracos</a:t>
            </a:r>
          </a:p>
          <a:p>
            <a:pPr lvl="1"/>
            <a:r>
              <a:rPr lang="en-US" dirty="0"/>
              <a:t>Externas: Oportunidades, Ameaças</a:t>
            </a:r>
          </a:p>
          <a:p>
            <a:r>
              <a:rPr lang="en-US" dirty="0"/>
              <a:t>Utilizado mais frequentemente para </a:t>
            </a:r>
            <a:r>
              <a:rPr lang="en-US" dirty="0" err="1"/>
              <a:t>planejamento</a:t>
            </a:r>
            <a:r>
              <a:rPr lang="en-US" dirty="0"/>
              <a:t>, melhoria</a:t>
            </a:r>
          </a:p>
          <a:p>
            <a:r>
              <a:rPr lang="en-US" dirty="0"/>
              <a:t>Identifica e cataloga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fatores</a:t>
            </a:r>
            <a:r>
              <a:rPr lang="en-US" dirty="0"/>
              <a:t> que podem</a:t>
            </a:r>
          </a:p>
          <a:p>
            <a:pPr lvl="1"/>
            <a:r>
              <a:rPr lang="en-US" dirty="0"/>
              <a:t>ajudar a atingir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objetivos</a:t>
            </a:r>
            <a:endParaRPr lang="en-US" dirty="0"/>
          </a:p>
          <a:p>
            <a:pPr lvl="1"/>
            <a:r>
              <a:rPr lang="en-US" dirty="0"/>
              <a:t>Interferir na realização dos </a:t>
            </a:r>
            <a:r>
              <a:rPr lang="en-US" dirty="0" err="1"/>
              <a:t>objetivos</a:t>
            </a:r>
            <a:endParaRPr lang="en-US" dirty="0"/>
          </a:p>
          <a:p>
            <a:r>
              <a:rPr lang="en-US" dirty="0"/>
              <a:t>Ajuda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gestores</a:t>
            </a:r>
            <a:r>
              <a:rPr lang="en-US" dirty="0"/>
              <a:t> a </a:t>
            </a:r>
            <a:r>
              <a:rPr lang="en-US" dirty="0" err="1"/>
              <a:t>tomar</a:t>
            </a:r>
            <a:r>
              <a:rPr lang="en-US" dirty="0"/>
              <a:t> </a:t>
            </a:r>
            <a:r>
              <a:rPr lang="en-US" dirty="0" err="1"/>
              <a:t>decisões</a:t>
            </a:r>
            <a:r>
              <a:rPr lang="en-US" dirty="0"/>
              <a:t> baseadas na realidade</a:t>
            </a:r>
          </a:p>
          <a:p>
            <a:r>
              <a:rPr lang="en-US" dirty="0"/>
              <a:t>A </a:t>
            </a:r>
            <a:r>
              <a:rPr lang="en-US" dirty="0" err="1"/>
              <a:t>análise</a:t>
            </a:r>
            <a:r>
              <a:rPr lang="en-US" dirty="0"/>
              <a:t> FFOA é um método eficaz a utilizar no projeto de DQA de vigilância do FETP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Resumo</a:t>
            </a:r>
          </a:p>
        </p:txBody>
      </p:sp>
    </p:spTree>
    <p:extLst>
      <p:ext uri="{BB962C8B-B14F-4D97-AF65-F5344CB8AC3E}">
        <p14:creationId xmlns:p14="http://schemas.microsoft.com/office/powerpoint/2010/main" val="156844018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Definir</a:t>
            </a:r>
            <a:r>
              <a:rPr lang="en-US" dirty="0"/>
              <a:t> F-F-O-A e </a:t>
            </a:r>
            <a:r>
              <a:rPr lang="en-US" dirty="0" err="1"/>
              <a:t>análise</a:t>
            </a:r>
            <a:r>
              <a:rPr lang="en-US" dirty="0"/>
              <a:t> FFOA</a:t>
            </a:r>
          </a:p>
          <a:p>
            <a:r>
              <a:rPr lang="en-US" dirty="0" err="1"/>
              <a:t>Explicar</a:t>
            </a:r>
            <a:r>
              <a:rPr lang="en-US" dirty="0"/>
              <a:t> o </a:t>
            </a:r>
            <a:r>
              <a:rPr lang="en-US" dirty="0" err="1"/>
              <a:t>objetivo</a:t>
            </a:r>
            <a:r>
              <a:rPr lang="en-US" dirty="0"/>
              <a:t> da </a:t>
            </a:r>
            <a:r>
              <a:rPr lang="en-US" dirty="0" err="1"/>
              <a:t>realização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análise</a:t>
            </a:r>
            <a:r>
              <a:rPr lang="en-US" dirty="0"/>
              <a:t> FFOA</a:t>
            </a:r>
          </a:p>
          <a:p>
            <a:r>
              <a:rPr lang="en-US" dirty="0" err="1"/>
              <a:t>Aplicar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análise</a:t>
            </a:r>
            <a:r>
              <a:rPr lang="en-US" dirty="0"/>
              <a:t> FFOA para </a:t>
            </a:r>
            <a:r>
              <a:rPr lang="en-US" dirty="0" err="1"/>
              <a:t>avaliar</a:t>
            </a:r>
            <a:r>
              <a:rPr lang="en-US" dirty="0"/>
              <a:t> o </a:t>
            </a:r>
            <a:r>
              <a:rPr lang="en-US" dirty="0" err="1"/>
              <a:t>seu</a:t>
            </a:r>
            <a:r>
              <a:rPr lang="en-US" dirty="0"/>
              <a:t> </a:t>
            </a:r>
            <a:r>
              <a:rPr lang="en-US" dirty="0" err="1"/>
              <a:t>sistema</a:t>
            </a:r>
            <a:r>
              <a:rPr lang="en-US" dirty="0"/>
              <a:t> local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Revisão dos </a:t>
            </a:r>
            <a:r>
              <a:rPr lang="en-US" dirty="0" err="1"/>
              <a:t>objetivos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7372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7599F6-FEF2-10AB-2035-77486C9C66C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>
              <a:buNone/>
            </a:pPr>
            <a:r>
              <a:rPr lang="en-US" b="1" dirty="0"/>
              <a:t>No final desta lição, será capaz de: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b="0" dirty="0" err="1"/>
              <a:t>Definir</a:t>
            </a:r>
            <a:r>
              <a:rPr lang="en-US" b="0" dirty="0"/>
              <a:t> F-F-O-A e </a:t>
            </a:r>
            <a:r>
              <a:rPr lang="en-US" b="0" dirty="0" err="1"/>
              <a:t>análise</a:t>
            </a:r>
            <a:r>
              <a:rPr lang="en-US" b="0" dirty="0"/>
              <a:t> FFOA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b="0" dirty="0"/>
              <a:t>Explicar o objetivo da realização de uma </a:t>
            </a:r>
            <a:r>
              <a:rPr lang="en-US" b="0" dirty="0" err="1"/>
              <a:t>análise</a:t>
            </a:r>
            <a:r>
              <a:rPr lang="en-US" b="0" dirty="0"/>
              <a:t> FFOA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en-US" b="0" dirty="0"/>
              <a:t>Aplicar uma </a:t>
            </a:r>
            <a:r>
              <a:rPr lang="en-US" b="0" dirty="0" err="1"/>
              <a:t>análise</a:t>
            </a:r>
            <a:r>
              <a:rPr lang="en-US" b="0" dirty="0"/>
              <a:t> FFOA para avaliar o seu sistema local </a:t>
            </a:r>
            <a:br>
              <a:rPr lang="en-US" b="0" dirty="0"/>
            </a:br>
            <a:r>
              <a:rPr lang="en-US" b="0" dirty="0"/>
              <a:t>de  </a:t>
            </a:r>
            <a:r>
              <a:rPr lang="en-US" b="0" dirty="0" err="1"/>
              <a:t>vigilância</a:t>
            </a:r>
            <a:endParaRPr lang="en-US" b="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80644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73212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274FC30-FE56-D925-5D4A-92E63A6665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b="1" dirty="0"/>
              <a:t>F </a:t>
            </a:r>
            <a:r>
              <a:rPr lang="en-US" dirty="0"/>
              <a:t>= Pontos fortes</a:t>
            </a:r>
          </a:p>
          <a:p>
            <a:pPr marL="0" indent="0">
              <a:buNone/>
            </a:pPr>
            <a:r>
              <a:rPr lang="en-US" b="1" dirty="0"/>
              <a:t>F </a:t>
            </a:r>
            <a:r>
              <a:rPr lang="en-US" dirty="0"/>
              <a:t>= Pontos fracos</a:t>
            </a:r>
          </a:p>
          <a:p>
            <a:pPr marL="0" indent="0">
              <a:buNone/>
            </a:pPr>
            <a:r>
              <a:rPr lang="en-US" b="1" dirty="0"/>
              <a:t>O </a:t>
            </a:r>
            <a:r>
              <a:rPr lang="en-US" dirty="0"/>
              <a:t>= Oportunidades</a:t>
            </a:r>
          </a:p>
          <a:p>
            <a:pPr marL="0" indent="0">
              <a:buNone/>
            </a:pPr>
            <a:r>
              <a:rPr lang="en-US" b="1" dirty="0"/>
              <a:t>A </a:t>
            </a:r>
            <a:r>
              <a:rPr lang="en-US" dirty="0"/>
              <a:t>= Ameaças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1B41F6F8-CDF9-8B33-52BD-F78FC89A1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/>
              <a:t>F-F-O-A Representa: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F16A81-1505-DC39-D6F5-50E88A1CDD14}"/>
              </a:ext>
            </a:extLst>
          </p:cNvPr>
          <p:cNvSpPr/>
          <p:nvPr/>
        </p:nvSpPr>
        <p:spPr>
          <a:xfrm>
            <a:off x="1524000" y="2743200"/>
            <a:ext cx="2286000" cy="502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B948EC1-46C0-EE44-7DD9-637A868E4A5F}"/>
              </a:ext>
            </a:extLst>
          </p:cNvPr>
          <p:cNvSpPr/>
          <p:nvPr/>
        </p:nvSpPr>
        <p:spPr>
          <a:xfrm>
            <a:off x="1588770" y="3340792"/>
            <a:ext cx="2438400" cy="502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1D4989A-BC28-BF22-C7DD-0CE75D8FB16F}"/>
              </a:ext>
            </a:extLst>
          </p:cNvPr>
          <p:cNvSpPr/>
          <p:nvPr/>
        </p:nvSpPr>
        <p:spPr>
          <a:xfrm>
            <a:off x="1600200" y="3815882"/>
            <a:ext cx="2438400" cy="502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072A19-7660-3A9A-1274-BEAA11D2B4D9}"/>
              </a:ext>
            </a:extLst>
          </p:cNvPr>
          <p:cNvSpPr/>
          <p:nvPr/>
        </p:nvSpPr>
        <p:spPr>
          <a:xfrm>
            <a:off x="1524000" y="4442171"/>
            <a:ext cx="1676400" cy="50234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2871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0A2F2971-779C-3F75-28F9-98A10795F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267200" cy="4639309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/>
              <a:t>Quadro de avaliação: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Pontos Fortes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Pontos </a:t>
            </a:r>
            <a:r>
              <a:rPr lang="en-US" dirty="0" err="1"/>
              <a:t>Fracos</a:t>
            </a:r>
            <a:endParaRPr lang="en-US" dirty="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Oportunidades</a:t>
            </a:r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§"/>
            </a:pPr>
            <a:r>
              <a:rPr lang="en-US" dirty="0"/>
              <a:t>Ameaças</a:t>
            </a:r>
          </a:p>
          <a:p>
            <a:pPr>
              <a:lnSpc>
                <a:spcPct val="90000"/>
              </a:lnSpc>
            </a:pPr>
            <a:r>
              <a:rPr lang="en-US" dirty="0"/>
              <a:t>Analisa </a:t>
            </a:r>
            <a:r>
              <a:rPr lang="en-US" dirty="0" err="1"/>
              <a:t>fatores</a:t>
            </a:r>
            <a:r>
              <a:rPr lang="en-US" dirty="0"/>
              <a:t> internos e externos</a:t>
            </a:r>
          </a:p>
          <a:p>
            <a:pPr>
              <a:lnSpc>
                <a:spcPct val="90000"/>
              </a:lnSpc>
            </a:pPr>
            <a:r>
              <a:rPr lang="en-US" dirty="0" err="1"/>
              <a:t>Atividade</a:t>
            </a:r>
            <a:r>
              <a:rPr lang="en-US" dirty="0"/>
              <a:t> </a:t>
            </a:r>
            <a:r>
              <a:rPr lang="en-US" dirty="0" err="1"/>
              <a:t>interativa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e participativa</a:t>
            </a:r>
          </a:p>
          <a:p>
            <a:pPr>
              <a:lnSpc>
                <a:spcPct val="90000"/>
              </a:lnSpc>
            </a:pPr>
            <a:endParaRPr lang="en-US" dirty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48383CD0-0A52-FBDC-C4E5-AA196C78B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dirty="0" err="1"/>
              <a:t>Análise</a:t>
            </a:r>
            <a:r>
              <a:rPr lang="en-US" dirty="0"/>
              <a:t> FFOA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98D511C6-3411-9B23-7ADE-E6C219442E8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70485739"/>
              </p:ext>
            </p:extLst>
          </p:nvPr>
        </p:nvGraphicFramePr>
        <p:xfrm>
          <a:off x="5480304" y="1257300"/>
          <a:ext cx="6096001" cy="46393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88381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Atividades</a:t>
            </a:r>
            <a:endParaRPr lang="en-US" dirty="0"/>
          </a:p>
          <a:p>
            <a:pPr lvl="1"/>
            <a:r>
              <a:rPr lang="en-US" dirty="0" err="1"/>
              <a:t>Planejamento</a:t>
            </a:r>
            <a:endParaRPr lang="en-US" dirty="0"/>
          </a:p>
          <a:p>
            <a:pPr lvl="1"/>
            <a:r>
              <a:rPr lang="en-US" dirty="0"/>
              <a:t>Melhoria</a:t>
            </a:r>
          </a:p>
          <a:p>
            <a:r>
              <a:rPr lang="en-US" dirty="0"/>
              <a:t>Identificar </a:t>
            </a:r>
          </a:p>
          <a:p>
            <a:pPr lvl="1"/>
            <a:r>
              <a:rPr lang="en-US" dirty="0" err="1"/>
              <a:t>Fatores</a:t>
            </a:r>
            <a:r>
              <a:rPr lang="en-US" dirty="0"/>
              <a:t> de apoio</a:t>
            </a:r>
          </a:p>
          <a:p>
            <a:pPr lvl="1"/>
            <a:r>
              <a:rPr lang="en-US" dirty="0"/>
              <a:t>Barreiras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 que realizar uma </a:t>
            </a:r>
            <a:r>
              <a:rPr lang="en-US" dirty="0" err="1"/>
              <a:t>análise</a:t>
            </a:r>
            <a:r>
              <a:rPr lang="en-US" dirty="0"/>
              <a:t> FFOA?</a:t>
            </a:r>
          </a:p>
        </p:txBody>
      </p:sp>
      <p:pic>
        <p:nvPicPr>
          <p:cNvPr id="5" name="Picture 4" descr="Businessman checking statistics">
            <a:extLst>
              <a:ext uri="{FF2B5EF4-FFF2-40B4-BE49-F238E27FC236}">
                <a16:creationId xmlns:a16="http://schemas.microsoft.com/office/drawing/2014/main" id="{F8D2D3D1-176D-AFA2-EE2C-4BF40B3387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1830918"/>
            <a:ext cx="5899844" cy="393518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09158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Análise</a:t>
            </a:r>
            <a:r>
              <a:rPr lang="en-US" dirty="0"/>
              <a:t> FFOA para um </a:t>
            </a:r>
            <a:r>
              <a:rPr lang="en-US" dirty="0" err="1"/>
              <a:t>projeto</a:t>
            </a:r>
            <a:r>
              <a:rPr lang="en-US" dirty="0"/>
              <a:t> de Campo</a:t>
            </a:r>
          </a:p>
        </p:txBody>
      </p:sp>
      <p:sp>
        <p:nvSpPr>
          <p:cNvPr id="3" name="Content Placeholder 3">
            <a:extLst>
              <a:ext uri="{FF2B5EF4-FFF2-40B4-BE49-F238E27FC236}">
                <a16:creationId xmlns:a16="http://schemas.microsoft.com/office/drawing/2014/main" id="{9FE1D104-25CA-1D8F-8E7D-F6F0E7749144}"/>
              </a:ext>
            </a:extLst>
          </p:cNvPr>
          <p:cNvSpPr txBox="1">
            <a:spLocks/>
          </p:cNvSpPr>
          <p:nvPr/>
        </p:nvSpPr>
        <p:spPr>
          <a:xfrm>
            <a:off x="533400" y="1257300"/>
            <a:ext cx="10820400" cy="46101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None/>
            </a:pPr>
            <a:r>
              <a:rPr lang="en-US" b="1" dirty="0">
                <a:solidFill>
                  <a:srgbClr val="00953A"/>
                </a:solidFill>
              </a:rPr>
              <a:t>Projeto de Auditoria da </a:t>
            </a:r>
            <a:r>
              <a:rPr lang="en-US" b="1" dirty="0" err="1">
                <a:solidFill>
                  <a:srgbClr val="00953A"/>
                </a:solidFill>
              </a:rPr>
              <a:t>Qualidade</a:t>
            </a:r>
            <a:r>
              <a:rPr lang="en-US" b="1" dirty="0">
                <a:solidFill>
                  <a:srgbClr val="00953A"/>
                </a:solidFill>
              </a:rPr>
              <a:t> dos Dados de vigilância do FETP (AQD)</a:t>
            </a:r>
            <a:endParaRPr lang="en-US" dirty="0">
              <a:solidFill>
                <a:srgbClr val="00953A"/>
              </a:solidFill>
            </a:endParaRPr>
          </a:p>
          <a:p>
            <a:pPr marL="685800" lvl="2">
              <a:lnSpc>
                <a:spcPct val="100000"/>
              </a:lnSpc>
              <a:spcAft>
                <a:spcPts val="5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400" dirty="0"/>
              <a:t>Objetivo do sistema de vigilância: alcançar e manter uma vigilância de alta qualidade e atempada</a:t>
            </a:r>
          </a:p>
          <a:p>
            <a: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</a:pP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485128-119D-A3D8-C2F9-0CC6AF6B4395}"/>
              </a:ext>
            </a:extLst>
          </p:cNvPr>
          <p:cNvGrpSpPr/>
          <p:nvPr/>
        </p:nvGrpSpPr>
        <p:grpSpPr>
          <a:xfrm>
            <a:off x="1751034" y="2987989"/>
            <a:ext cx="8689932" cy="3723362"/>
            <a:chOff x="336293" y="1569855"/>
            <a:chExt cx="11514869" cy="6394451"/>
          </a:xfrm>
        </p:grpSpPr>
        <p:pic>
          <p:nvPicPr>
            <p:cNvPr id="6" name="Picture 10">
              <a:extLst>
                <a:ext uri="{FF2B5EF4-FFF2-40B4-BE49-F238E27FC236}">
                  <a16:creationId xmlns:a16="http://schemas.microsoft.com/office/drawing/2014/main" id="{A6F8B0F1-FCAE-A8FD-2B2E-D51ACFA331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65498" y="1767685"/>
              <a:ext cx="3017889" cy="241628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2">
              <a:extLst>
                <a:ext uri="{FF2B5EF4-FFF2-40B4-BE49-F238E27FC236}">
                  <a16:creationId xmlns:a16="http://schemas.microsoft.com/office/drawing/2014/main" id="{97B0A615-291A-CA86-02FD-53FD68D418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9101" y="3317800"/>
              <a:ext cx="2123084" cy="191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12">
              <a:extLst>
                <a:ext uri="{FF2B5EF4-FFF2-40B4-BE49-F238E27FC236}">
                  <a16:creationId xmlns:a16="http://schemas.microsoft.com/office/drawing/2014/main" id="{1CC9145E-1506-0B5A-DEA8-AD613AB685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06499" y="4370063"/>
              <a:ext cx="2123084" cy="191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12">
              <a:extLst>
                <a:ext uri="{FF2B5EF4-FFF2-40B4-BE49-F238E27FC236}">
                  <a16:creationId xmlns:a16="http://schemas.microsoft.com/office/drawing/2014/main" id="{3979B842-CDA2-B6AA-CCD0-78CE32C0EF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98735" y="3317800"/>
              <a:ext cx="2123084" cy="191146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A3E93E9B-905E-C256-AA25-2889D5692EE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25642" y="3124200"/>
              <a:ext cx="1490404" cy="673740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E645C616-D4B6-05B5-A991-1334AFF19C8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51329" y="3900804"/>
              <a:ext cx="16712" cy="675471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720E3EEF-7CA7-9122-8E56-603B935D27F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67006" y="3048000"/>
              <a:ext cx="1691138" cy="954924"/>
            </a:xfrm>
            <a:prstGeom prst="straightConnector1">
              <a:avLst/>
            </a:prstGeom>
            <a:ln w="571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D4E0E8B4-1044-42AE-50AB-98A069D104A0}"/>
                </a:ext>
              </a:extLst>
            </p:cNvPr>
            <p:cNvSpPr txBox="1"/>
            <p:nvPr/>
          </p:nvSpPr>
          <p:spPr>
            <a:xfrm>
              <a:off x="3060079" y="1569855"/>
              <a:ext cx="5731391" cy="6871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Gabinete de Saúde do Distrito X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0409294E-F5A6-DBE7-E587-95EDFBF15B58}"/>
                </a:ext>
              </a:extLst>
            </p:cNvPr>
            <p:cNvSpPr txBox="1"/>
            <p:nvPr/>
          </p:nvSpPr>
          <p:spPr>
            <a:xfrm>
              <a:off x="4499471" y="6220020"/>
              <a:ext cx="2967753" cy="17442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Distrito X Saúde </a:t>
              </a:r>
            </a:p>
            <a:p>
              <a:pPr algn="ctr"/>
              <a:r>
                <a:rPr lang="en-US" sz="2000" b="1" dirty="0"/>
                <a:t>Estabelecimento de cuidados B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3B35BA1B-0772-120D-6983-CFBD7AE5BA2C}"/>
                </a:ext>
              </a:extLst>
            </p:cNvPr>
            <p:cNvSpPr txBox="1"/>
            <p:nvPr/>
          </p:nvSpPr>
          <p:spPr>
            <a:xfrm>
              <a:off x="8833675" y="5029200"/>
              <a:ext cx="3017487" cy="104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Distrito X Saúde </a:t>
              </a:r>
            </a:p>
            <a:p>
              <a:pPr algn="ctr"/>
              <a:r>
                <a:rPr lang="en-US" sz="2000" b="1" dirty="0"/>
                <a:t>Estabelecimento de cuidados C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0436C7-9F66-3C04-AFA6-C328536025C1}"/>
                </a:ext>
              </a:extLst>
            </p:cNvPr>
            <p:cNvSpPr txBox="1"/>
            <p:nvPr/>
          </p:nvSpPr>
          <p:spPr>
            <a:xfrm>
              <a:off x="336293" y="5003037"/>
              <a:ext cx="3017487" cy="1048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/>
                <a:t>Distrito X Saúde </a:t>
              </a:r>
            </a:p>
            <a:p>
              <a:pPr algn="ctr"/>
              <a:r>
                <a:rPr lang="en-US" sz="2000" b="1" dirty="0"/>
                <a:t>Estabelecimento de cuidados 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769216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0200" y="1478857"/>
            <a:ext cx="5943600" cy="46393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Iniciativas positivas ou atributos com bom desempenho</a:t>
            </a:r>
          </a:p>
          <a:p>
            <a:pPr lvl="1"/>
            <a:r>
              <a:rPr lang="en-US" altLang="en-US" dirty="0"/>
              <a:t>Apoia o sucesso dos resultados </a:t>
            </a:r>
          </a:p>
          <a:p>
            <a:pPr lvl="1"/>
            <a:r>
              <a:rPr lang="en-US" altLang="en-US" dirty="0"/>
              <a:t>Apoia a realização de </a:t>
            </a:r>
            <a:r>
              <a:rPr lang="en-US" altLang="en-US" dirty="0" err="1"/>
              <a:t>objetivos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e metas</a:t>
            </a:r>
          </a:p>
          <a:p>
            <a:pPr lvl="1"/>
            <a:r>
              <a:rPr lang="en-US" altLang="en-US" dirty="0"/>
              <a:t>Interno, ou seja, sob o </a:t>
            </a:r>
            <a:r>
              <a:rPr lang="en-US" altLang="en-US" dirty="0" err="1"/>
              <a:t>controle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da organização</a:t>
            </a:r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Pontos fortes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CCA6727-98EB-338C-3E14-620AB126DA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675884"/>
              </p:ext>
            </p:extLst>
          </p:nvPr>
        </p:nvGraphicFramePr>
        <p:xfrm>
          <a:off x="1212760" y="1813774"/>
          <a:ext cx="3930623" cy="4476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0623">
                  <a:extLst>
                    <a:ext uri="{9D8B030D-6E8A-4147-A177-3AD203B41FA5}">
                      <a16:colId xmlns:a16="http://schemas.microsoft.com/office/drawing/2014/main" val="166796799"/>
                    </a:ext>
                  </a:extLst>
                </a:gridCol>
              </a:tblGrid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chemeClr val="tx1"/>
                          </a:solidFill>
                        </a:rPr>
                        <a:t>Pontos Fortes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6319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Pontos </a:t>
                      </a:r>
                      <a:r>
                        <a:rPr lang="en-US" sz="3200" b="1" dirty="0" err="1">
                          <a:solidFill>
                            <a:schemeClr val="tx1"/>
                          </a:solidFill>
                        </a:rPr>
                        <a:t>Fracos</a:t>
                      </a:r>
                      <a:endParaRPr lang="en-US" sz="32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0825935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Oportunidades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72818900"/>
                  </a:ext>
                </a:extLst>
              </a:tr>
              <a:tr h="1119131"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chemeClr val="tx1"/>
                          </a:solidFill>
                        </a:rPr>
                        <a:t>Ameaças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2096560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EA3AE964-C7BB-F39A-C1F9-FFBB4CE5D2C9}"/>
              </a:ext>
            </a:extLst>
          </p:cNvPr>
          <p:cNvSpPr/>
          <p:nvPr/>
        </p:nvSpPr>
        <p:spPr>
          <a:xfrm>
            <a:off x="1217054" y="1810389"/>
            <a:ext cx="3921881" cy="1127067"/>
          </a:xfrm>
          <a:prstGeom prst="rect">
            <a:avLst/>
          </a:prstGeom>
          <a:noFill/>
          <a:ln w="1270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80877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7F30970-9760-486E-A749-2A74874AF4B2}">
  <ds:schemaRefs>
    <ds:schemaRef ds:uri="cd03f174-a395-49eb-8ee9-8d943e22f40d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www.w3.org/XML/1998/namespace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52ff0146-47b4-4d51-8c1c-03266fcd63a2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AD8B264-614B-4DB4-BA4A-1E4321880E60}"/>
</file>

<file path=customXml/itemProps3.xml><?xml version="1.0" encoding="utf-8"?>
<ds:datastoreItem xmlns:ds="http://schemas.openxmlformats.org/officeDocument/2006/customXml" ds:itemID="{BB9F1EED-E459-409E-9F65-683E9F04C2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22235</TotalTime>
  <Words>2991</Words>
  <Application>Microsoft Office PowerPoint</Application>
  <PresentationFormat>Widescreen</PresentationFormat>
  <Paragraphs>356</Paragraphs>
  <Slides>25</Slides>
  <Notes>25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5" baseType="lpstr">
      <vt:lpstr>Arial</vt:lpstr>
      <vt:lpstr>Arial Bold</vt:lpstr>
      <vt:lpstr>Arial Re</vt:lpstr>
      <vt:lpstr>Calibri</vt:lpstr>
      <vt:lpstr>Courier New</vt:lpstr>
      <vt:lpstr>Franklin Gothic Medium</vt:lpstr>
      <vt:lpstr>Franklin Gothic Medium Cond</vt:lpstr>
      <vt:lpstr>Times New Roman</vt:lpstr>
      <vt:lpstr>Wingdings</vt:lpstr>
      <vt:lpstr>Theme2PT_11_14_2024</vt:lpstr>
      <vt:lpstr>PowerPoint Presentation</vt:lpstr>
      <vt:lpstr>PowerPoint Presentation</vt:lpstr>
      <vt:lpstr>PowerPoint Presentation</vt:lpstr>
      <vt:lpstr>PowerPoint Presentation</vt:lpstr>
      <vt:lpstr>F-F-O-A Representa:</vt:lpstr>
      <vt:lpstr>Análise FFOA</vt:lpstr>
      <vt:lpstr>Por que realizar uma análise FFOA?</vt:lpstr>
      <vt:lpstr>Análise FFOA para um projeto de Campo</vt:lpstr>
      <vt:lpstr>Pontos fortes</vt:lpstr>
      <vt:lpstr>Exemplos de pontos fortes</vt:lpstr>
      <vt:lpstr>Projeto AQD de Vigilância do FETP: exemplos de pontos fortes</vt:lpstr>
      <vt:lpstr>Pontos fracos</vt:lpstr>
      <vt:lpstr>Exemplos de pontos fracos</vt:lpstr>
      <vt:lpstr>Projeto AQD de Vigilância do FETP: exemplos de pontos fracos</vt:lpstr>
      <vt:lpstr>Oportunidades</vt:lpstr>
      <vt:lpstr>Exemplos de oportunidades</vt:lpstr>
      <vt:lpstr>Projeto AQD de Vigilância do FETP: exemplos de oportunidades</vt:lpstr>
      <vt:lpstr>Ameaças</vt:lpstr>
      <vt:lpstr>Exemplos de ameaças</vt:lpstr>
      <vt:lpstr>Projeto DQA de vigilância do FETP: Exemplos de ameaças</vt:lpstr>
      <vt:lpstr>Análise FFOA - Tabela 2 por 2</vt:lpstr>
      <vt:lpstr>Modelo de análise FFOA</vt:lpstr>
      <vt:lpstr>Etapa final: Recomendações</vt:lpstr>
      <vt:lpstr>Resumo</vt:lpstr>
      <vt:lpstr>Revisão dos objetivos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</dc:creator>
  <cp:keywords>, docId:785BE5D759E931B93AEA3BD187BE3DF0</cp:keywords>
  <cp:lastModifiedBy>Gallagher, Darby (CDC/GHC/DGHP)</cp:lastModifiedBy>
  <cp:revision>481</cp:revision>
  <cp:lastPrinted>2020-02-28T15:37:46Z</cp:lastPrinted>
  <dcterms:created xsi:type="dcterms:W3CDTF">2005-08-29T16:54:09Z</dcterms:created>
  <dcterms:modified xsi:type="dcterms:W3CDTF">2026-01-13T21:44:46Z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2022-05-17T02:47:48Z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9437d47b-f8bd-4dfd-9651-48abe0838148</vt:lpwstr>
  </property>
  <property fmtid="{D5CDD505-2E9C-101B-9397-08002B2CF9AE}" pid="9" name="MSIP_Label_7b94a7b8-f06c-4dfe-bdcc-9b548fd58c31_ContentBits">
    <vt:lpwstr>0</vt:lpwstr>
  </property>
  <property fmtid="{D5CDD505-2E9C-101B-9397-08002B2CF9AE}" pid="10" name="MediaServiceImageTags">
    <vt:lpwstr/>
  </property>
</Properties>
</file>